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02ca20c8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02ca20c8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People’s perspective: local integrations: it’s an ongoing study: it is in its 6 month and is currently been put on hold due to funding challenges</a:t>
            </a:r>
            <a:endParaRPr sz="1000"/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Fear and trauma associated with northern Nigeria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Ongoing insecurity threats in nearby cities 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Opportunity to rebuild their lives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Lack of structural and impactful resettlement interventions</a:t>
            </a:r>
            <a:endParaRPr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17154ecc9_0_9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17154ecc9_0_9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02ca20c8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02ca20c8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6096" rtl="0" algn="l">
              <a:lnSpc>
                <a:spcPct val="115000"/>
              </a:lnSpc>
              <a:spcBef>
                <a:spcPts val="1152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Priority Intervention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Vulnerable Group Priority</a:t>
            </a:r>
            <a:endParaRPr>
              <a:solidFill>
                <a:schemeClr val="dk1"/>
              </a:solidFill>
            </a:endParaRPr>
          </a:p>
          <a:p>
            <a:pPr indent="0" lvl="0" marL="0" marR="6096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02ca20c8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02ca20c8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76" lvl="0" marL="457200" marR="3048" rtl="0" algn="l">
              <a:lnSpc>
                <a:spcPct val="115000"/>
              </a:lnSpc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Magistrate court case example; locked up in maximum prison for 9 months and not having a referees in Lagos nor any form of ID </a:t>
            </a:r>
            <a:endParaRPr sz="1100">
              <a:solidFill>
                <a:schemeClr val="dk1"/>
              </a:solidFill>
            </a:endParaRPr>
          </a:p>
          <a:p>
            <a:pPr indent="-298476" lvl="0" marL="457200" marR="3048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Little girls who sleep on Freedom way in Lekki are continually raped, many pregnant</a:t>
            </a:r>
            <a:endParaRPr sz="1100">
              <a:solidFill>
                <a:schemeClr val="dk1"/>
              </a:solidFill>
            </a:endParaRPr>
          </a:p>
          <a:p>
            <a:pPr indent="-298476" lvl="0" marL="457200" marR="3048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Raining season death of infact children who sleep in vulnerable sleeping spaces in Lekki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02ca20c85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02ca20c85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06250"/>
            <a:ext cx="8832300" cy="179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Displacement, Migration &amp; Governance in Nigerian Cities</a:t>
            </a:r>
            <a:r>
              <a:rPr lang="en"/>
              <a:t>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454375"/>
            <a:ext cx="8520600" cy="10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Road to 2030: Finding solutions to internal displacement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1/10/2019 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Rebecca Enobong Roberts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highlight>
                  <a:srgbClr val="FFFFFF"/>
                </a:highlight>
              </a:rPr>
              <a:t>                                                 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87925"/>
            <a:ext cx="7706400" cy="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IDPs Resettlement Case-study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8700" y="1103175"/>
            <a:ext cx="9066600" cy="39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9144" rtl="0" algn="just">
              <a:lnSpc>
                <a:spcPct val="150000"/>
              </a:lnSpc>
              <a:spcBef>
                <a:spcPts val="1152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 24 months case study examining the self-help resettlement of conflict based Internally Displaced Persons (IDP) to cities : Lagos, Ibadan, Port Harcourt and Yenagoa</a:t>
            </a:r>
            <a:endParaRPr>
              <a:solidFill>
                <a:schemeClr val="dk1"/>
              </a:solidFill>
            </a:endParaRPr>
          </a:p>
          <a:p>
            <a:pPr indent="-342900" lvl="0" marL="457200" marR="9144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Contextualizes self-help effort by Exploring the Challenges and Solution from the People’s Perspective </a:t>
            </a:r>
            <a:endParaRPr>
              <a:solidFill>
                <a:schemeClr val="dk1"/>
              </a:solidFill>
            </a:endParaRPr>
          </a:p>
          <a:p>
            <a:pPr indent="-342900" lvl="0" marL="457200" marR="9144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Explores the City Governance Readiness to A</a:t>
            </a:r>
            <a:r>
              <a:rPr lang="en">
                <a:solidFill>
                  <a:schemeClr val="dk1"/>
                </a:solidFill>
              </a:rPr>
              <a:t>ccommodate</a:t>
            </a:r>
            <a:r>
              <a:rPr lang="en">
                <a:solidFill>
                  <a:schemeClr val="dk1"/>
                </a:solidFill>
              </a:rPr>
              <a:t> this Demography</a:t>
            </a:r>
            <a:endParaRPr>
              <a:solidFill>
                <a:schemeClr val="dk1"/>
              </a:solidFill>
            </a:endParaRPr>
          </a:p>
          <a:p>
            <a:pPr indent="-342900" lvl="0" marL="457200" marR="9144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Overall aim is to assess the prevalent factors fuelling returns to IDP camps</a:t>
            </a:r>
            <a:endParaRPr>
              <a:solidFill>
                <a:schemeClr val="dk1"/>
              </a:solidFill>
            </a:endParaRPr>
          </a:p>
          <a:p>
            <a:pPr indent="-342900" lvl="0" marL="457200" marR="9144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Through an anthropological approach; using a mixed methodology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0"/>
            <a:ext cx="8520600" cy="5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Preliminary Field Findings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-31400" y="1152475"/>
            <a:ext cx="91752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68" name="Google Shape;68;p15"/>
          <p:cNvGrpSpPr/>
          <p:nvPr/>
        </p:nvGrpSpPr>
        <p:grpSpPr>
          <a:xfrm>
            <a:off x="-25591" y="4163889"/>
            <a:ext cx="9140310" cy="915443"/>
            <a:chOff x="1385088" y="2322568"/>
            <a:chExt cx="6165887" cy="643500"/>
          </a:xfrm>
        </p:grpSpPr>
        <p:sp>
          <p:nvSpPr>
            <p:cNvPr id="69" name="Google Shape;69;p15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IDPs/ Slum Led Interventions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385088" y="2322576"/>
              <a:ext cx="9576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FFFF"/>
                  </a:solidFill>
                </a:rPr>
                <a:t>Ibadan 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4486540" y="2323753"/>
              <a:ext cx="28725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Informal Shelter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Mild Access to Basic Goods and Services</a:t>
              </a:r>
              <a:r>
                <a:rPr lang="en">
                  <a:solidFill>
                    <a:srgbClr val="A72A1E"/>
                  </a:solidFill>
                </a:rPr>
                <a:t> 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3% Intend to Return to Camps</a:t>
              </a:r>
              <a:endParaRPr>
                <a:solidFill>
                  <a:srgbClr val="A72A1E"/>
                </a:solidFill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-12807" y="3211048"/>
            <a:ext cx="9175282" cy="882860"/>
            <a:chOff x="1593000" y="2322568"/>
            <a:chExt cx="5957975" cy="643531"/>
          </a:xfrm>
        </p:grpSpPr>
        <p:sp>
          <p:nvSpPr>
            <p:cNvPr id="77" name="Google Shape;77;p15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438930" y="2399950"/>
              <a:ext cx="18444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IDPs/ Slums Led Interventions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1593006" y="2322574"/>
              <a:ext cx="8871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FFFF"/>
                  </a:solidFill>
                </a:rPr>
                <a:t>Yenagoa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4387842" y="2407799"/>
              <a:ext cx="2971200" cy="5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Informal Shelter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Mild Access to Basic Goods and Services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10</a:t>
              </a:r>
              <a:r>
                <a:rPr lang="en">
                  <a:solidFill>
                    <a:srgbClr val="A72A1E"/>
                  </a:solidFill>
                </a:rPr>
                <a:t>% Intend to Return to Camps</a:t>
              </a:r>
              <a:endParaRPr>
                <a:solidFill>
                  <a:srgbClr val="A72A1E"/>
                </a:solidFill>
              </a:endParaRPr>
            </a:p>
          </p:txBody>
        </p:sp>
      </p:grpSp>
      <p:grpSp>
        <p:nvGrpSpPr>
          <p:cNvPr id="84" name="Google Shape;84;p15"/>
          <p:cNvGrpSpPr/>
          <p:nvPr/>
        </p:nvGrpSpPr>
        <p:grpSpPr>
          <a:xfrm>
            <a:off x="-37578" y="2210798"/>
            <a:ext cx="9212817" cy="944529"/>
            <a:chOff x="1593000" y="2322568"/>
            <a:chExt cx="5957975" cy="643500"/>
          </a:xfrm>
        </p:grpSpPr>
        <p:sp>
          <p:nvSpPr>
            <p:cNvPr id="85" name="Google Shape;85;p15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2484307" y="2399947"/>
              <a:ext cx="17991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IDPs/Slum Led Interventions 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593002" y="2322581"/>
              <a:ext cx="8913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FFFF"/>
                  </a:solidFill>
                </a:rPr>
                <a:t>Port Harcourt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4387851" y="2350417"/>
              <a:ext cx="2971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Moderate Homelessness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Mild Harassment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Lack of Access to Basic Goods and Service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32</a:t>
              </a:r>
              <a:r>
                <a:rPr lang="en">
                  <a:solidFill>
                    <a:srgbClr val="A72A1E"/>
                  </a:solidFill>
                </a:rPr>
                <a:t>% Intend to Return to Camps</a:t>
              </a:r>
              <a:endParaRPr>
                <a:solidFill>
                  <a:srgbClr val="A72A1E"/>
                </a:solidFill>
              </a:endParaRPr>
            </a:p>
          </p:txBody>
        </p:sp>
      </p:grpSp>
      <p:grpSp>
        <p:nvGrpSpPr>
          <p:cNvPr id="92" name="Google Shape;92;p15"/>
          <p:cNvGrpSpPr/>
          <p:nvPr/>
        </p:nvGrpSpPr>
        <p:grpSpPr>
          <a:xfrm>
            <a:off x="-37505" y="514368"/>
            <a:ext cx="9151450" cy="1690684"/>
            <a:chOff x="1593000" y="2149359"/>
            <a:chExt cx="5957975" cy="870679"/>
          </a:xfrm>
        </p:grpSpPr>
        <p:sp>
          <p:nvSpPr>
            <p:cNvPr id="93" name="Google Shape;93;p15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2414718" y="2149359"/>
              <a:ext cx="2064600" cy="87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I</a:t>
              </a:r>
              <a:endParaRPr>
                <a:solidFill>
                  <a:srgbClr val="FFFFFF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Char char="●"/>
              </a:pPr>
              <a:r>
                <a:rPr lang="en">
                  <a:solidFill>
                    <a:srgbClr val="FFFFFF"/>
                  </a:solidFill>
                </a:rPr>
                <a:t>IDP/Slum Led </a:t>
              </a:r>
              <a:r>
                <a:rPr lang="en">
                  <a:solidFill>
                    <a:srgbClr val="FFFFFF"/>
                  </a:solidFill>
                </a:rPr>
                <a:t>Interventions</a:t>
              </a:r>
              <a:endParaRPr>
                <a:solidFill>
                  <a:srgbClr val="FFFFFF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Char char="●"/>
              </a:pPr>
              <a:r>
                <a:rPr lang="en">
                  <a:solidFill>
                    <a:srgbClr val="FFFFFF"/>
                  </a:solidFill>
                </a:rPr>
                <a:t>Minimal Support of Local NGO </a:t>
              </a:r>
              <a:endParaRPr>
                <a:solidFill>
                  <a:srgbClr val="FFFFFF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Char char="●"/>
              </a:pPr>
              <a:r>
                <a:rPr lang="en">
                  <a:solidFill>
                    <a:srgbClr val="FFFFFF"/>
                  </a:solidFill>
                </a:rPr>
                <a:t>Ongoing State </a:t>
              </a:r>
              <a:r>
                <a:rPr lang="en">
                  <a:solidFill>
                    <a:srgbClr val="FFFFFF"/>
                  </a:solidFill>
                </a:rPr>
                <a:t>government</a:t>
              </a:r>
              <a:r>
                <a:rPr lang="en">
                  <a:solidFill>
                    <a:srgbClr val="FFFFFF"/>
                  </a:solidFill>
                </a:rPr>
                <a:t> Dialogue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1593004" y="2231387"/>
              <a:ext cx="1048200" cy="7338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FFFF"/>
                  </a:solidFill>
                </a:rPr>
                <a:t>Lagos</a:t>
              </a:r>
              <a:endParaRPr sz="1800">
                <a:solidFill>
                  <a:srgbClr val="FFFFFF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4387846" y="2203138"/>
              <a:ext cx="2971200" cy="81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Severe Homelessness: Extreme Hardship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No </a:t>
              </a:r>
              <a:r>
                <a:rPr lang="en">
                  <a:solidFill>
                    <a:srgbClr val="A72A1E"/>
                  </a:solidFill>
                </a:rPr>
                <a:t>A</a:t>
              </a:r>
              <a:r>
                <a:rPr lang="en">
                  <a:solidFill>
                    <a:srgbClr val="A72A1E"/>
                  </a:solidFill>
                </a:rPr>
                <a:t>ccess</a:t>
              </a:r>
              <a:r>
                <a:rPr lang="en">
                  <a:solidFill>
                    <a:srgbClr val="A72A1E"/>
                  </a:solidFill>
                </a:rPr>
                <a:t> to Basic Goods and Services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Frequent </a:t>
              </a:r>
              <a:r>
                <a:rPr lang="en">
                  <a:solidFill>
                    <a:srgbClr val="A72A1E"/>
                  </a:solidFill>
                </a:rPr>
                <a:t>Harassment</a:t>
              </a:r>
              <a:r>
                <a:rPr lang="en">
                  <a:solidFill>
                    <a:srgbClr val="A72A1E"/>
                  </a:solidFill>
                </a:rPr>
                <a:t> and Arrest 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Public Rejection &amp; Trafficking of Vulnerables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State is Uninterested in IDP Integration</a:t>
              </a:r>
              <a:endParaRPr>
                <a:solidFill>
                  <a:srgbClr val="A72A1E"/>
                </a:solidFill>
              </a:endParaRPr>
            </a:p>
            <a:p>
              <a:pPr indent="-3175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400"/>
                <a:buChar char="●"/>
              </a:pPr>
              <a:r>
                <a:rPr lang="en">
                  <a:solidFill>
                    <a:srgbClr val="A72A1E"/>
                  </a:solidFill>
                </a:rPr>
                <a:t>48% Intend to Return to IDP Camps</a:t>
              </a:r>
              <a:endParaRPr>
                <a:solidFill>
                  <a:srgbClr val="A72A1E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0"/>
            <a:ext cx="8520600" cy="4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IDP Stakeholder Engagements Outcomes 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90225" y="471600"/>
            <a:ext cx="8933400" cy="45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6096" rtl="0" algn="l">
              <a:lnSpc>
                <a:spcPct val="100000"/>
              </a:lnSpc>
              <a:spcBef>
                <a:spcPts val="1152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Way Forward</a:t>
            </a:r>
            <a:endParaRPr b="1">
              <a:solidFill>
                <a:schemeClr val="dk1"/>
              </a:solidFill>
            </a:endParaRPr>
          </a:p>
          <a:p>
            <a:pPr indent="-342900" lvl="0" marL="457200" marR="6096" rtl="0" algn="l">
              <a:lnSpc>
                <a:spcPct val="100000"/>
              </a:lnSpc>
              <a:spcBef>
                <a:spcPts val="1152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Decentralized Resettlement Interventions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Document and Analyze the steps, trends and outcomes </a:t>
            </a:r>
            <a:endParaRPr>
              <a:solidFill>
                <a:schemeClr val="dk1"/>
              </a:solidFill>
            </a:endParaRPr>
          </a:p>
          <a:p>
            <a:pPr indent="-342900" lvl="0" marL="457200" marR="60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Develop a People (beneficiaries) Centred Interventions Framework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Multi Stakeholder Engagement and Advocacy 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Technical Support for Preferred Host Communities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Highlight and Sustain focus on  IDP Urban Migration and their Integration </a:t>
            </a:r>
            <a:endParaRPr>
              <a:solidFill>
                <a:schemeClr val="dk1"/>
              </a:solidFill>
            </a:endParaRPr>
          </a:p>
          <a:p>
            <a:pPr indent="0" lvl="0" marL="0" marR="6096" rtl="0" algn="l">
              <a:lnSpc>
                <a:spcPct val="100000"/>
              </a:lnSpc>
              <a:spcBef>
                <a:spcPts val="1152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Ongoing Strategic Interventions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Making IDP Population in cities Visible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Influencing Public Perception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Strategic Stakeholders Engagement and Advocacy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Livelihood Empowerment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Skill training &amp; Seed Capital Empowerment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Strategic Targeting: Girl-child, U-5 year olds, School re-enrolment, Basic Health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Challenges, Opportunities &amp; Key Lessons 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90225" y="1193425"/>
            <a:ext cx="9053700" cy="38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109728" rtl="0" algn="l">
              <a:lnSpc>
                <a:spcPct val="150000"/>
              </a:lnSpc>
              <a:spcBef>
                <a:spcPts val="1152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Lack of Structured and Sustainable Support Mechanisms for both Victims and Host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City Governance Structure are Unprepared for this IDP migration to cities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Data Gap 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Existing Resettlement Framework is too Narrow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Inadequate Public Information on Self-help Resettlement to Cities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Extreme Hardship Conditions of IDPs in Cities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IDPs in Cities are </a:t>
            </a:r>
            <a:r>
              <a:rPr lang="en">
                <a:solidFill>
                  <a:schemeClr val="dk1"/>
                </a:solidFill>
              </a:rPr>
              <a:t>Susceptible</a:t>
            </a:r>
            <a:r>
              <a:rPr lang="en">
                <a:solidFill>
                  <a:schemeClr val="dk1"/>
                </a:solidFill>
              </a:rPr>
              <a:t> to Trafficking to Europe</a:t>
            </a:r>
            <a:endParaRPr>
              <a:solidFill>
                <a:schemeClr val="dk1"/>
              </a:solidFill>
            </a:endParaRPr>
          </a:p>
          <a:p>
            <a:pPr indent="-342900" lvl="0" marL="457200" marR="10972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Girl-children are Prone to Sex-Slavery and Child-Marriage in Cities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0"/>
            <a:ext cx="8520600" cy="4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Rough Conclusion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7350" y="587550"/>
            <a:ext cx="8997900" cy="46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88392" rtl="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IDPs victims are migrating to Cities far away from their Places of Trauma. There is a need for Structural Resettlement of IDPs in Cities. </a:t>
            </a:r>
            <a:r>
              <a:rPr lang="en">
                <a:solidFill>
                  <a:schemeClr val="dk1"/>
                </a:solidFill>
              </a:rPr>
              <a:t>Government and INGO should not play a lead/active, but rather, a supportive role through:</a:t>
            </a:r>
            <a:endParaRPr>
              <a:solidFill>
                <a:schemeClr val="dk1"/>
              </a:solidFill>
            </a:endParaRPr>
          </a:p>
          <a:p>
            <a:pPr indent="-342900" lvl="0" marL="457200" marR="88392" rtl="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Strategic Collaborations with Grassroot NGOs/Individual Efforts </a:t>
            </a:r>
            <a:endParaRPr>
              <a:solidFill>
                <a:schemeClr val="dk1"/>
              </a:solidFill>
            </a:endParaRPr>
          </a:p>
          <a:p>
            <a:pPr indent="-342900" lvl="0" marL="457200" marR="8839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Funds Should Not be Distributed via Government Agencies</a:t>
            </a:r>
            <a:endParaRPr>
              <a:solidFill>
                <a:schemeClr val="dk1"/>
              </a:solidFill>
            </a:endParaRPr>
          </a:p>
          <a:p>
            <a:pPr indent="-342900" lvl="0" marL="457200" marR="8839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Interventions Should Adopt a People (victim) Centered Approach from the Design Stage</a:t>
            </a:r>
            <a:endParaRPr>
              <a:solidFill>
                <a:schemeClr val="dk1"/>
              </a:solidFill>
            </a:endParaRPr>
          </a:p>
          <a:p>
            <a:pPr indent="-342900" lvl="0" marL="457200" marR="8839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Interventions Must Move from Temporary settings (IDP Camps) to Durable Solutions that Includes mitigating the Trade-offs Between Crisis based Internal Displacement, Urban Migration and Urban </a:t>
            </a:r>
            <a:r>
              <a:rPr lang="en">
                <a:solidFill>
                  <a:schemeClr val="dk1"/>
                </a:solidFill>
              </a:rPr>
              <a:t>Displacement</a:t>
            </a: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indent="-342900" lvl="0" marL="457200" marR="8839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Urban Resettlement should Focus on Housing and Harnessing Income Generation</a:t>
            </a:r>
            <a:endParaRPr>
              <a:solidFill>
                <a:schemeClr val="dk1"/>
              </a:solidFill>
            </a:endParaRPr>
          </a:p>
          <a:p>
            <a:pPr indent="0" lvl="0" marL="0" marR="88392" rtl="0" algn="l">
              <a:lnSpc>
                <a:spcPct val="100000"/>
              </a:lnSpc>
              <a:spcBef>
                <a:spcPts val="1128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Supporting Urban Government Agencies for IDP Integration is Ideal, However, the City Governance are Strangled with Exclusion Politics; it is Doubtful, Whether is will be Will be impactful.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