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3"/>
  </p:notesMasterIdLst>
  <p:handoutMasterIdLst>
    <p:handoutMasterId r:id="rId14"/>
  </p:handoutMasterIdLst>
  <p:sldIdLst>
    <p:sldId id="256" r:id="rId5"/>
    <p:sldId id="280" r:id="rId6"/>
    <p:sldId id="265" r:id="rId7"/>
    <p:sldId id="279" r:id="rId8"/>
    <p:sldId id="275" r:id="rId9"/>
    <p:sldId id="277" r:id="rId10"/>
    <p:sldId id="282" r:id="rId11"/>
    <p:sldId id="276" r:id="rId1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00"/>
    <a:srgbClr val="FFFFFF"/>
    <a:srgbClr val="3F3F3A"/>
    <a:srgbClr val="7A8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5" autoAdjust="0"/>
    <p:restoredTop sz="95294" autoAdjust="0"/>
  </p:normalViewPr>
  <p:slideViewPr>
    <p:cSldViewPr snapToGrid="0">
      <p:cViewPr varScale="1">
        <p:scale>
          <a:sx n="67" d="100"/>
          <a:sy n="67" d="100"/>
        </p:scale>
        <p:origin x="200" y="77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E281F9-787D-49F3-B2BF-D1EABABAFDDE}" type="datetime1">
              <a:rPr lang="es-ES" smtClean="0"/>
              <a:t>27/9/19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es-ES"/>
              <a:t>‹Nr.›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2C917-0506-4D1B-9936-968776A60016}" type="datetime1">
              <a:rPr lang="es-ES" smtClean="0"/>
              <a:pPr/>
              <a:t>27/9/19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Editar el estilo de texto del patrón</a:t>
            </a:r>
            <a:endParaRPr lang="es-ES" noProof="0" dirty="0"/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es-ES" noProof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55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es-ES" noProof="0" smtClean="0"/>
              <a:t>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68545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04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pPr rtl="0"/>
            <a:fld id="{73928554-57C8-4EDE-94A9-E162B9C637BA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pPr rtl="0"/>
            <a:fld id="{CA8D9AD5-F248-4919-864A-CFD76CC027D6}" type="slidenum">
              <a:rPr lang="es-ES" noProof="0" smtClean="0"/>
              <a:pPr rtl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894749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CB4A564-A8A3-4995-B231-79FA52C25E2A}" type="datetime1">
              <a:rPr lang="es-ES" smtClean="0"/>
              <a:t>27/9/19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166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8161C81-3431-4B8A-8C65-3D90E75EEBC1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282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3928554-57C8-4EDE-94A9-E162B9C637BA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es-ES" noProof="0" smtClean="0"/>
              <a:pPr rtl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8207008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9B3698FE-5A07-43AB-9D57-40BA252BB510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3873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3E034FB-4B19-47D6-A745-5911A8AB8A65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D06EF73-9DB8-4763-865F-2F88181A4732}" type="slidenum">
              <a:rPr lang="es-ES" noProof="0" smtClean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988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EAEA6D-C3B9-4EB7-9CC5-D6504D025DB0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278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FF6B9F-1AE2-4487-A746-150509160729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67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CA14587-1CFF-4533-A42B-685B255DCA88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580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6067124" y="5149516"/>
            <a:ext cx="57751" cy="1708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Triángulo isósceles 8"/>
          <p:cNvSpPr/>
          <p:nvPr userDrawn="1"/>
        </p:nvSpPr>
        <p:spPr>
          <a:xfrm flipV="1">
            <a:off x="0" y="-3"/>
            <a:ext cx="12192000" cy="5524904"/>
          </a:xfrm>
          <a:prstGeom prst="triangl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0761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614605" y="0"/>
            <a:ext cx="4577395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pPr rtl="0"/>
            <a:fld id="{D9975DE0-38A9-4682-A74E-E2AD9B1B3269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pPr rtl="0"/>
            <a:fld id="{CA8D9AD5-F248-4919-864A-CFD76CC027D6}" type="slidenum">
              <a:rPr lang="es-ES" noProof="0" smtClean="0"/>
              <a:t>‹Nr.›</a:t>
            </a:fld>
            <a:endParaRPr lang="es-ES" noProof="0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76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3928554-57C8-4EDE-94A9-E162B9C637BA}" type="datetime1">
              <a:rPr lang="es-ES" noProof="0" smtClean="0"/>
              <a:t>27/9/19</a:t>
            </a:fld>
            <a:endParaRPr lang="es-E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es-ES" noProof="0" smtClean="0"/>
              <a:t>Agregar un pie de página</a:t>
            </a:r>
            <a:endParaRPr lang="es-E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CA8D9AD5-F248-4919-864A-CFD76CC027D6}" type="slidenum">
              <a:rPr lang="es-ES" noProof="0" smtClean="0"/>
              <a:pPr rtl="0"/>
              <a:t>‹Nr.›</a:t>
            </a:fld>
            <a:endParaRPr lang="es-ES" noProof="0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3235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  <p15:guide id="0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6" Type="http://schemas.openxmlformats.org/officeDocument/2006/relationships/image" Target="../media/image37.jpeg"/><Relationship Id="rId17" Type="http://schemas.openxmlformats.org/officeDocument/2006/relationships/image" Target="../media/image38.jpeg"/><Relationship Id="rId18" Type="http://schemas.openxmlformats.org/officeDocument/2006/relationships/image" Target="../media/image39.jpeg"/><Relationship Id="rId19" Type="http://schemas.openxmlformats.org/officeDocument/2006/relationships/image" Target="../media/image40.jpeg"/><Relationship Id="rId63" Type="http://schemas.openxmlformats.org/officeDocument/2006/relationships/image" Target="../media/image84.jpeg"/><Relationship Id="rId64" Type="http://schemas.openxmlformats.org/officeDocument/2006/relationships/image" Target="../media/image85.jpeg"/><Relationship Id="rId65" Type="http://schemas.openxmlformats.org/officeDocument/2006/relationships/image" Target="../media/image86.jpeg"/><Relationship Id="rId66" Type="http://schemas.openxmlformats.org/officeDocument/2006/relationships/image" Target="../media/image87.jpeg"/><Relationship Id="rId67" Type="http://schemas.openxmlformats.org/officeDocument/2006/relationships/image" Target="../media/image88.jpeg"/><Relationship Id="rId68" Type="http://schemas.openxmlformats.org/officeDocument/2006/relationships/image" Target="../media/image89.jpeg"/><Relationship Id="rId69" Type="http://schemas.openxmlformats.org/officeDocument/2006/relationships/image" Target="../media/image90.jpeg"/><Relationship Id="rId50" Type="http://schemas.openxmlformats.org/officeDocument/2006/relationships/image" Target="../media/image71.jpeg"/><Relationship Id="rId51" Type="http://schemas.openxmlformats.org/officeDocument/2006/relationships/image" Target="../media/image72.jpeg"/><Relationship Id="rId52" Type="http://schemas.openxmlformats.org/officeDocument/2006/relationships/image" Target="../media/image73.jpeg"/><Relationship Id="rId53" Type="http://schemas.openxmlformats.org/officeDocument/2006/relationships/image" Target="../media/image74.jpeg"/><Relationship Id="rId54" Type="http://schemas.openxmlformats.org/officeDocument/2006/relationships/image" Target="../media/image75.jpeg"/><Relationship Id="rId55" Type="http://schemas.openxmlformats.org/officeDocument/2006/relationships/image" Target="../media/image76.jpeg"/><Relationship Id="rId56" Type="http://schemas.openxmlformats.org/officeDocument/2006/relationships/image" Target="../media/image77.jpeg"/><Relationship Id="rId57" Type="http://schemas.openxmlformats.org/officeDocument/2006/relationships/image" Target="../media/image78.jpeg"/><Relationship Id="rId58" Type="http://schemas.openxmlformats.org/officeDocument/2006/relationships/image" Target="../media/image79.jpeg"/><Relationship Id="rId59" Type="http://schemas.openxmlformats.org/officeDocument/2006/relationships/image" Target="../media/image80.jpeg"/><Relationship Id="rId40" Type="http://schemas.openxmlformats.org/officeDocument/2006/relationships/image" Target="../media/image61.jpeg"/><Relationship Id="rId41" Type="http://schemas.openxmlformats.org/officeDocument/2006/relationships/image" Target="../media/image62.jpeg"/><Relationship Id="rId42" Type="http://schemas.openxmlformats.org/officeDocument/2006/relationships/image" Target="../media/image63.jpeg"/><Relationship Id="rId43" Type="http://schemas.openxmlformats.org/officeDocument/2006/relationships/image" Target="../media/image64.jpeg"/><Relationship Id="rId44" Type="http://schemas.openxmlformats.org/officeDocument/2006/relationships/image" Target="../media/image65.jpeg"/><Relationship Id="rId45" Type="http://schemas.openxmlformats.org/officeDocument/2006/relationships/image" Target="../media/image66.jpeg"/><Relationship Id="rId46" Type="http://schemas.openxmlformats.org/officeDocument/2006/relationships/image" Target="../media/image67.jpeg"/><Relationship Id="rId47" Type="http://schemas.openxmlformats.org/officeDocument/2006/relationships/image" Target="../media/image68.jpeg"/><Relationship Id="rId48" Type="http://schemas.openxmlformats.org/officeDocument/2006/relationships/image" Target="../media/image69.jpeg"/><Relationship Id="rId49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30" Type="http://schemas.openxmlformats.org/officeDocument/2006/relationships/image" Target="../media/image51.jpeg"/><Relationship Id="rId31" Type="http://schemas.openxmlformats.org/officeDocument/2006/relationships/image" Target="../media/image52.jpeg"/><Relationship Id="rId32" Type="http://schemas.openxmlformats.org/officeDocument/2006/relationships/image" Target="../media/image53.jpeg"/><Relationship Id="rId33" Type="http://schemas.openxmlformats.org/officeDocument/2006/relationships/image" Target="../media/image54.jpeg"/><Relationship Id="rId34" Type="http://schemas.openxmlformats.org/officeDocument/2006/relationships/image" Target="../media/image55.jpeg"/><Relationship Id="rId35" Type="http://schemas.openxmlformats.org/officeDocument/2006/relationships/image" Target="../media/image56.jpeg"/><Relationship Id="rId36" Type="http://schemas.openxmlformats.org/officeDocument/2006/relationships/image" Target="../media/image57.jpeg"/><Relationship Id="rId37" Type="http://schemas.openxmlformats.org/officeDocument/2006/relationships/image" Target="../media/image58.jpeg"/><Relationship Id="rId38" Type="http://schemas.openxmlformats.org/officeDocument/2006/relationships/image" Target="../media/image59.jpeg"/><Relationship Id="rId39" Type="http://schemas.openxmlformats.org/officeDocument/2006/relationships/image" Target="../media/image60.jpeg"/><Relationship Id="rId70" Type="http://schemas.openxmlformats.org/officeDocument/2006/relationships/image" Target="../media/image91.jpeg"/><Relationship Id="rId71" Type="http://schemas.openxmlformats.org/officeDocument/2006/relationships/image" Target="../media/image92.jpeg"/><Relationship Id="rId20" Type="http://schemas.openxmlformats.org/officeDocument/2006/relationships/image" Target="../media/image41.jpeg"/><Relationship Id="rId21" Type="http://schemas.openxmlformats.org/officeDocument/2006/relationships/image" Target="../media/image42.jpeg"/><Relationship Id="rId22" Type="http://schemas.openxmlformats.org/officeDocument/2006/relationships/image" Target="../media/image43.jpeg"/><Relationship Id="rId23" Type="http://schemas.openxmlformats.org/officeDocument/2006/relationships/image" Target="../media/image44.jpeg"/><Relationship Id="rId24" Type="http://schemas.openxmlformats.org/officeDocument/2006/relationships/image" Target="../media/image45.jpeg"/><Relationship Id="rId25" Type="http://schemas.openxmlformats.org/officeDocument/2006/relationships/image" Target="../media/image46.png"/><Relationship Id="rId26" Type="http://schemas.openxmlformats.org/officeDocument/2006/relationships/image" Target="../media/image47.png"/><Relationship Id="rId27" Type="http://schemas.openxmlformats.org/officeDocument/2006/relationships/image" Target="../media/image48.jpeg"/><Relationship Id="rId28" Type="http://schemas.openxmlformats.org/officeDocument/2006/relationships/image" Target="../media/image49.jpeg"/><Relationship Id="rId29" Type="http://schemas.openxmlformats.org/officeDocument/2006/relationships/image" Target="../media/image50.jpeg"/><Relationship Id="rId60" Type="http://schemas.openxmlformats.org/officeDocument/2006/relationships/image" Target="../media/image81.jpeg"/><Relationship Id="rId61" Type="http://schemas.openxmlformats.org/officeDocument/2006/relationships/image" Target="../media/image82.jpeg"/><Relationship Id="rId62" Type="http://schemas.openxmlformats.org/officeDocument/2006/relationships/image" Target="../media/image83.jpe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2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20" y="1408616"/>
            <a:ext cx="6185204" cy="37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9604" y="2455734"/>
            <a:ext cx="8073075" cy="1829186"/>
          </a:xfrm>
        </p:spPr>
        <p:txBody>
          <a:bodyPr>
            <a:noAutofit/>
          </a:bodyPr>
          <a:lstStyle/>
          <a:p>
            <a:r>
              <a:rPr lang="en-US" sz="13800" b="1" dirty="0"/>
              <a:t>225,822</a:t>
            </a:r>
            <a:br>
              <a:rPr lang="en-US" sz="13800" b="1" dirty="0"/>
            </a:br>
            <a:endParaRPr lang="es-ES_tradnl" sz="11500" dirty="0"/>
          </a:p>
        </p:txBody>
      </p:sp>
    </p:spTree>
    <p:extLst>
      <p:ext uri="{BB962C8B-B14F-4D97-AF65-F5344CB8AC3E}">
        <p14:creationId xmlns:p14="http://schemas.microsoft.com/office/powerpoint/2010/main" val="16758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ipse 17"/>
          <p:cNvSpPr/>
          <p:nvPr/>
        </p:nvSpPr>
        <p:spPr>
          <a:xfrm>
            <a:off x="8929154" y="4106941"/>
            <a:ext cx="2458122" cy="2458122"/>
          </a:xfrm>
          <a:prstGeom prst="ellipse">
            <a:avLst/>
          </a:prstGeom>
          <a:solidFill>
            <a:srgbClr val="7A8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7" name="Elipse 16"/>
          <p:cNvSpPr/>
          <p:nvPr/>
        </p:nvSpPr>
        <p:spPr>
          <a:xfrm>
            <a:off x="825288" y="4106941"/>
            <a:ext cx="2458122" cy="245812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6" name="Elipse 15"/>
          <p:cNvSpPr/>
          <p:nvPr/>
        </p:nvSpPr>
        <p:spPr>
          <a:xfrm>
            <a:off x="7549205" y="1668931"/>
            <a:ext cx="2458122" cy="24581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Elipse 14"/>
          <p:cNvSpPr/>
          <p:nvPr/>
        </p:nvSpPr>
        <p:spPr>
          <a:xfrm>
            <a:off x="4877221" y="370160"/>
            <a:ext cx="2458122" cy="245812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7" y="4623579"/>
            <a:ext cx="2087745" cy="1430957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2162431" y="1672860"/>
            <a:ext cx="2458122" cy="245812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898" y="543210"/>
            <a:ext cx="2128205" cy="21282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20" y="4296175"/>
            <a:ext cx="2095837" cy="20958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53" y="1869510"/>
            <a:ext cx="2079308" cy="20793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67" y="1841982"/>
            <a:ext cx="2095837" cy="20958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695" y="3625906"/>
            <a:ext cx="3047174" cy="3047174"/>
          </a:xfrm>
          <a:prstGeom prst="rect">
            <a:avLst/>
          </a:prstGeom>
        </p:spPr>
      </p:pic>
      <p:cxnSp>
        <p:nvCxnSpPr>
          <p:cNvPr id="12" name="Conector recto de flecha 11"/>
          <p:cNvCxnSpPr>
            <a:stCxn id="17" idx="6"/>
          </p:cNvCxnSpPr>
          <p:nvPr/>
        </p:nvCxnSpPr>
        <p:spPr>
          <a:xfrm>
            <a:off x="3283410" y="5336002"/>
            <a:ext cx="2173230" cy="312239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6049638" y="2828282"/>
            <a:ext cx="24783" cy="999251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>
            <a:stCxn id="18" idx="2"/>
          </p:cNvCxnSpPr>
          <p:nvPr/>
        </p:nvCxnSpPr>
        <p:spPr>
          <a:xfrm flipH="1">
            <a:off x="6755925" y="5336002"/>
            <a:ext cx="2173229" cy="312239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4393288" y="3625906"/>
            <a:ext cx="983251" cy="91247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6805625" y="3676426"/>
            <a:ext cx="1013651" cy="861952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15" y="50934"/>
            <a:ext cx="1615183" cy="97045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9" y="2536189"/>
            <a:ext cx="1914049" cy="19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r="2725" b="3925"/>
          <a:stretch>
            <a:fillRect/>
          </a:stretch>
        </p:blipFill>
        <p:spPr bwMode="auto">
          <a:xfrm>
            <a:off x="911435" y="425302"/>
            <a:ext cx="10868837" cy="611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570807" y="782487"/>
            <a:ext cx="1800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6000" b="1"/>
              <a:t>22 %</a:t>
            </a:r>
            <a:endParaRPr lang="es-MX" sz="6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91675" y="1984273"/>
            <a:ext cx="3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11</a:t>
            </a:r>
            <a:endParaRPr lang="en-US" sz="66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391675" y="3151211"/>
            <a:ext cx="3548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/>
              <a:t>214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80823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9366" r="332" b="8487"/>
          <a:stretch/>
        </p:blipFill>
        <p:spPr>
          <a:xfrm>
            <a:off x="0" y="10631"/>
            <a:ext cx="12192000" cy="72078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15" y="50934"/>
            <a:ext cx="1615183" cy="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ángulo isósceles 9"/>
          <p:cNvSpPr/>
          <p:nvPr/>
        </p:nvSpPr>
        <p:spPr>
          <a:xfrm rot="10800000">
            <a:off x="1039526" y="-4814"/>
            <a:ext cx="10164280" cy="6862813"/>
          </a:xfrm>
          <a:prstGeom prst="triangle">
            <a:avLst/>
          </a:prstGeom>
          <a:blipFill dpi="0" rotWithShape="0">
            <a:blip r:embed="rId2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676905" y="2419038"/>
            <a:ext cx="743203" cy="37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Age</a:t>
            </a:r>
            <a:r>
              <a:rPr lang="es-MX" dirty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s-SV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155428" y="2400417"/>
            <a:ext cx="1744793" cy="37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Rural </a:t>
            </a:r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Origins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s-SV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676905" y="3017943"/>
            <a:ext cx="1641064" cy="37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Urban</a:t>
            </a:r>
            <a:r>
              <a:rPr lang="es-MX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settings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s-SV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676905" y="1224925"/>
            <a:ext cx="28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Low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Academic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 Performance.</a:t>
            </a:r>
            <a:endParaRPr lang="es-SV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55428" y="3013233"/>
            <a:ext cx="178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Largest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Families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s-SV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676905" y="1820134"/>
            <a:ext cx="743203" cy="373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>
                <a:solidFill>
                  <a:schemeClr val="tx1">
                    <a:lumMod val="50000"/>
                  </a:schemeClr>
                </a:solidFill>
              </a:rPr>
              <a:t>Male</a:t>
            </a:r>
            <a:r>
              <a:rPr lang="es-MX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s-SV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98" y="2393992"/>
            <a:ext cx="342526" cy="4006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54" y="1243364"/>
            <a:ext cx="375507" cy="36099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93" y="2966440"/>
            <a:ext cx="357156" cy="3571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77" y="2296470"/>
            <a:ext cx="377809" cy="44189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95" y="2972909"/>
            <a:ext cx="370389" cy="32437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03" y="1859609"/>
            <a:ext cx="289892" cy="283027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4128280" y="1087392"/>
            <a:ext cx="17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Homes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without networks in other municipalities or outside the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country. </a:t>
            </a:r>
            <a:endParaRPr lang="es-SV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77" y="1438395"/>
            <a:ext cx="377809" cy="377809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0" y="494276"/>
            <a:ext cx="3739939" cy="7386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1400" dirty="0" smtClean="0">
                <a:solidFill>
                  <a:srgbClr val="FF6D00"/>
                </a:solidFill>
              </a:rPr>
              <a:t>TO</a:t>
            </a:r>
          </a:p>
          <a:p>
            <a:pPr algn="r"/>
            <a:r>
              <a:rPr lang="es-MX" sz="2800" dirty="0" smtClean="0">
                <a:solidFill>
                  <a:srgbClr val="FF6D00"/>
                </a:solidFill>
              </a:rPr>
              <a:t>STAY</a:t>
            </a:r>
            <a:endParaRPr lang="es-SV" sz="2800" dirty="0">
              <a:solidFill>
                <a:srgbClr val="FF6D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702709" y="518405"/>
            <a:ext cx="3540623" cy="7386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FF6D00"/>
                </a:solidFill>
              </a:rPr>
              <a:t>TO</a:t>
            </a:r>
          </a:p>
          <a:p>
            <a:r>
              <a:rPr lang="es-MX" sz="2800" dirty="0" smtClean="0">
                <a:solidFill>
                  <a:srgbClr val="FF6D00"/>
                </a:solidFill>
              </a:rPr>
              <a:t>LEAVE</a:t>
            </a:r>
            <a:endParaRPr lang="es-SV" sz="2800" dirty="0">
              <a:solidFill>
                <a:srgbClr val="FF6D0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580010" y="281843"/>
            <a:ext cx="5282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>
                <a:solidFill>
                  <a:srgbClr val="FF6D00"/>
                </a:solidFill>
              </a:rPr>
              <a:t>Profile</a:t>
            </a:r>
            <a:r>
              <a:rPr lang="es-MX" sz="2800" b="1" dirty="0" smtClean="0">
                <a:solidFill>
                  <a:srgbClr val="FF6D00"/>
                </a:solidFill>
              </a:rPr>
              <a:t> to </a:t>
            </a:r>
            <a:r>
              <a:rPr lang="es-MX" sz="2800" b="1" dirty="0" err="1" smtClean="0">
                <a:solidFill>
                  <a:srgbClr val="FF6D00"/>
                </a:solidFill>
              </a:rPr>
              <a:t>stay</a:t>
            </a:r>
            <a:r>
              <a:rPr lang="es-MX" sz="2800" b="1" dirty="0" smtClean="0">
                <a:solidFill>
                  <a:srgbClr val="FF6D00"/>
                </a:solidFill>
              </a:rPr>
              <a:t> </a:t>
            </a:r>
            <a:r>
              <a:rPr lang="es-MX" sz="2800" b="1" dirty="0" err="1" smtClean="0">
                <a:solidFill>
                  <a:srgbClr val="FF6D00"/>
                </a:solidFill>
              </a:rPr>
              <a:t>or</a:t>
            </a:r>
            <a:r>
              <a:rPr lang="es-MX" sz="2800" b="1" dirty="0" smtClean="0">
                <a:solidFill>
                  <a:srgbClr val="FF6D00"/>
                </a:solidFill>
              </a:rPr>
              <a:t> </a:t>
            </a:r>
            <a:r>
              <a:rPr lang="es-MX" sz="2800" b="1" dirty="0" err="1" smtClean="0">
                <a:solidFill>
                  <a:srgbClr val="FF6D00"/>
                </a:solidFill>
              </a:rPr>
              <a:t>leave</a:t>
            </a:r>
            <a:endParaRPr lang="es-SV" sz="2800" b="1" dirty="0">
              <a:solidFill>
                <a:srgbClr val="FF6D00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9100104" y="4062846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FF6D00"/>
                </a:solidFill>
              </a:rPr>
              <a:t>Push</a:t>
            </a:r>
            <a:r>
              <a:rPr lang="es-MX" sz="2800" b="1" dirty="0" smtClean="0">
                <a:solidFill>
                  <a:srgbClr val="FF6D00"/>
                </a:solidFill>
              </a:rPr>
              <a:t> </a:t>
            </a:r>
            <a:r>
              <a:rPr lang="es-MX" sz="2800" b="1" dirty="0" err="1" smtClean="0">
                <a:solidFill>
                  <a:srgbClr val="FF6D00"/>
                </a:solidFill>
              </a:rPr>
              <a:t>factors</a:t>
            </a:r>
            <a:endParaRPr lang="es-SV" sz="2800" b="1" dirty="0">
              <a:solidFill>
                <a:srgbClr val="FF6D00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434162" y="4257665"/>
            <a:ext cx="21531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rgbClr val="FF6D00"/>
                </a:solidFill>
              </a:rPr>
              <a:t>Motivations</a:t>
            </a:r>
            <a:endParaRPr lang="es-MX" sz="2800" b="1" dirty="0" smtClean="0">
              <a:solidFill>
                <a:srgbClr val="FF6D00"/>
              </a:solidFill>
            </a:endParaRPr>
          </a:p>
          <a:p>
            <a:r>
              <a:rPr lang="es-MX" sz="1600" b="1" dirty="0" err="1" smtClean="0">
                <a:solidFill>
                  <a:srgbClr val="FF6D00"/>
                </a:solidFill>
              </a:rPr>
              <a:t>Same</a:t>
            </a:r>
            <a:r>
              <a:rPr lang="es-MX" sz="1600" b="1" dirty="0" smtClean="0">
                <a:solidFill>
                  <a:srgbClr val="FF6D00"/>
                </a:solidFill>
              </a:rPr>
              <a:t> of 4 </a:t>
            </a:r>
            <a:r>
              <a:rPr lang="es-MX" sz="1600" b="1" dirty="0" err="1" smtClean="0">
                <a:solidFill>
                  <a:srgbClr val="FF6D00"/>
                </a:solidFill>
              </a:rPr>
              <a:t>years</a:t>
            </a:r>
            <a:r>
              <a:rPr lang="es-MX" sz="1600" b="1" dirty="0" smtClean="0">
                <a:solidFill>
                  <a:srgbClr val="FF6D00"/>
                </a:solidFill>
              </a:rPr>
              <a:t> </a:t>
            </a:r>
            <a:r>
              <a:rPr lang="es-MX" sz="1600" b="1" dirty="0" err="1" smtClean="0">
                <a:solidFill>
                  <a:srgbClr val="FF6D00"/>
                </a:solidFill>
              </a:rPr>
              <a:t>ago</a:t>
            </a:r>
            <a:endParaRPr lang="es-SV" sz="1600" b="1" dirty="0">
              <a:solidFill>
                <a:srgbClr val="FF6D00"/>
              </a:solidFill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86" y="3583475"/>
            <a:ext cx="682787" cy="682787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870" y="3583475"/>
            <a:ext cx="523407" cy="52340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453953" y="4622255"/>
            <a:ext cx="3030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Family violence, lack of adequate care for protection of children.</a:t>
            </a:r>
            <a:endParaRPr lang="es-SV" sz="1400" dirty="0"/>
          </a:p>
          <a:p>
            <a:pPr lvl="0"/>
            <a:r>
              <a:rPr lang="en-US" sz="1400" dirty="0"/>
              <a:t>Violence in schools and community, lack of sense of security.</a:t>
            </a:r>
            <a:endParaRPr lang="es-SV" sz="1400" dirty="0"/>
          </a:p>
          <a:p>
            <a:pPr lvl="0"/>
            <a:r>
              <a:rPr lang="en-US" sz="1400" dirty="0"/>
              <a:t>Lack of decent and safe economic opportunities for youth.</a:t>
            </a:r>
            <a:endParaRPr lang="es-SV" sz="1400" dirty="0"/>
          </a:p>
          <a:p>
            <a:pPr lvl="0"/>
            <a:r>
              <a:rPr lang="en-US" sz="1400" dirty="0"/>
              <a:t>Lack of access to relevant educational opportunities leading to employment</a:t>
            </a:r>
            <a:r>
              <a:rPr lang="en-US" sz="1400" dirty="0" smtClean="0"/>
              <a:t>.</a:t>
            </a:r>
            <a:endParaRPr lang="es-SV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703669" y="5264699"/>
            <a:ext cx="26941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/>
              <a:t>Substantial family network in the country and in the </a:t>
            </a:r>
            <a:r>
              <a:rPr lang="en-US" sz="1400" dirty="0" smtClean="0"/>
              <a:t>destination.</a:t>
            </a:r>
            <a:endParaRPr lang="es-SV" sz="1400" dirty="0"/>
          </a:p>
          <a:p>
            <a:pPr lvl="0"/>
            <a:r>
              <a:rPr lang="en-US" sz="1400" dirty="0"/>
              <a:t>Insecurity due to </a:t>
            </a:r>
            <a:r>
              <a:rPr lang="en-US" sz="1400" dirty="0" smtClean="0"/>
              <a:t>violence.</a:t>
            </a:r>
            <a:endParaRPr lang="es-SV" sz="1400" dirty="0"/>
          </a:p>
          <a:p>
            <a:pPr lvl="0"/>
            <a:r>
              <a:rPr lang="en-US" sz="1400" dirty="0"/>
              <a:t>Look for better economic </a:t>
            </a:r>
            <a:r>
              <a:rPr lang="en-US" sz="1400" dirty="0" smtClean="0"/>
              <a:t>opportunities.</a:t>
            </a:r>
            <a:endParaRPr lang="es-SV" sz="1400" dirty="0"/>
          </a:p>
        </p:txBody>
      </p:sp>
      <p:sp>
        <p:nvSpPr>
          <p:cNvPr id="4" name="Elipse 3"/>
          <p:cNvSpPr/>
          <p:nvPr/>
        </p:nvSpPr>
        <p:spPr>
          <a:xfrm>
            <a:off x="1490194" y="5380523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4" name="Elipse 33"/>
          <p:cNvSpPr/>
          <p:nvPr/>
        </p:nvSpPr>
        <p:spPr>
          <a:xfrm>
            <a:off x="1490194" y="5814017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35" name="Elipse 34"/>
          <p:cNvSpPr/>
          <p:nvPr/>
        </p:nvSpPr>
        <p:spPr>
          <a:xfrm>
            <a:off x="1490194" y="6016511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6" name="Elipse 35"/>
          <p:cNvSpPr/>
          <p:nvPr/>
        </p:nvSpPr>
        <p:spPr>
          <a:xfrm>
            <a:off x="8350561" y="4734777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7" name="Elipse 36"/>
          <p:cNvSpPr/>
          <p:nvPr/>
        </p:nvSpPr>
        <p:spPr>
          <a:xfrm>
            <a:off x="8350561" y="5149515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8" name="Elipse 37"/>
          <p:cNvSpPr/>
          <p:nvPr/>
        </p:nvSpPr>
        <p:spPr>
          <a:xfrm>
            <a:off x="8350561" y="5583009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9" name="Elipse 38"/>
          <p:cNvSpPr/>
          <p:nvPr/>
        </p:nvSpPr>
        <p:spPr>
          <a:xfrm>
            <a:off x="8350561" y="6016503"/>
            <a:ext cx="103392" cy="1033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319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7163"/>
            <a:ext cx="12315825" cy="76847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08" y="157995"/>
            <a:ext cx="1615183" cy="97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88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" name="Picture 108" descr="http://alertaangeldesaparecido.fgr.gob.sv/wp-content/uploads/2018/05/Liliana-Lisbeth-Portillo-Garc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r="14489"/>
          <a:stretch/>
        </p:blipFill>
        <p:spPr bwMode="auto">
          <a:xfrm>
            <a:off x="3871394" y="4970069"/>
            <a:ext cx="907616" cy="9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alertaangeldesaparecido.fgr.gob.sv/wp-content/uploads/2019/03/Daysi-Aracely-Quevedo-Flor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164"/>
          <a:stretch/>
        </p:blipFill>
        <p:spPr bwMode="auto">
          <a:xfrm>
            <a:off x="5733619" y="2663076"/>
            <a:ext cx="925766" cy="12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alertaangeldesaparecido.fgr.gob.sv/wp-content/uploads/2019/01/Karen-Sofia-Martir-Avil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r="25389"/>
          <a:stretch/>
        </p:blipFill>
        <p:spPr bwMode="auto">
          <a:xfrm>
            <a:off x="6280636" y="3886299"/>
            <a:ext cx="755356" cy="105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alertaangeldesaparecido.fgr.gob.sv/wp-content/uploads/2018/12/Graciela-Guadalupe-Monroy-Nuil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r="22920"/>
          <a:stretch/>
        </p:blipFill>
        <p:spPr bwMode="auto">
          <a:xfrm>
            <a:off x="5478603" y="3881824"/>
            <a:ext cx="819055" cy="106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http://alertaangeldesaparecido.fgr.gob.sv/wp-content/uploads/2018/11/Karen-Tatiana-Lopez-Bernal-Fatima-Graciela-Lopez-Bernal-y-Josue-Hernan-Lopez-Ber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876" y="3881823"/>
            <a:ext cx="1551928" cy="109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alertaangeldesaparecido.fgr.gob.sv/wp-content/uploads/2019/08/Joshua-Alonso-Miranda-Lim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3802" r="17475" b="5251"/>
          <a:stretch/>
        </p:blipFill>
        <p:spPr bwMode="auto">
          <a:xfrm>
            <a:off x="1823199" y="2667826"/>
            <a:ext cx="1246190" cy="12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lertaangeldesaparecido.fgr.gob.sv/wp-content/uploads/2019/08/Andrea-Dayana-Perez-Trinida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1" r="33079"/>
          <a:stretch/>
        </p:blipFill>
        <p:spPr bwMode="auto">
          <a:xfrm>
            <a:off x="3084963" y="2667042"/>
            <a:ext cx="592581" cy="120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lertaangeldesaparecido.fgr.gob.sv/wp-content/uploads/2019/07/Erika-Yamileth-Velasquez-Hernandez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7"/>
          <a:stretch/>
        </p:blipFill>
        <p:spPr bwMode="auto">
          <a:xfrm>
            <a:off x="2223610" y="5874399"/>
            <a:ext cx="926326" cy="97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lertaangeldesaparecido.fgr.gob.sv/wp-content/uploads/2019/07/Jose-Adalberto-Arguera-Alfaro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14209"/>
          <a:stretch/>
        </p:blipFill>
        <p:spPr bwMode="auto">
          <a:xfrm>
            <a:off x="3677544" y="2670925"/>
            <a:ext cx="1074245" cy="12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alertaangeldesaparecido.fgr.gob.sv/wp-content/uploads/2019/07/Daysi-Aracely-Martinez-Gonzalez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4" r="1262"/>
          <a:stretch/>
        </p:blipFill>
        <p:spPr bwMode="auto">
          <a:xfrm>
            <a:off x="5436227" y="4952077"/>
            <a:ext cx="711055" cy="91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alertaangeldesaparecido.fgr.gob.sv/wp-content/uploads/2019/06/Cruz-Antonia-Mendoza-Juarez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r="25666"/>
          <a:stretch/>
        </p:blipFill>
        <p:spPr bwMode="auto">
          <a:xfrm>
            <a:off x="9373660" y="1"/>
            <a:ext cx="964422" cy="140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alertaangeldesaparecido.fgr.gob.sv/wp-content/uploads/2019/05/Josue-David-Villafuerte-Dura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3406" r="21726"/>
          <a:stretch/>
        </p:blipFill>
        <p:spPr bwMode="auto">
          <a:xfrm>
            <a:off x="1433451" y="5879468"/>
            <a:ext cx="793134" cy="97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alertaangeldesaparecido.fgr.gob.sv/wp-content/uploads/2019/04/YESENIA-ARMIDA-NAVEDA-MARTINEZ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r="23059"/>
          <a:stretch/>
        </p:blipFill>
        <p:spPr bwMode="auto">
          <a:xfrm>
            <a:off x="6279534" y="5881760"/>
            <a:ext cx="759065" cy="98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lertaangeldesaparecido.fgr.gob.sv/wp-content/uploads/2019/03/Lucia-Alfaro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6" r="19134"/>
          <a:stretch/>
        </p:blipFill>
        <p:spPr bwMode="auto">
          <a:xfrm>
            <a:off x="918152" y="2657079"/>
            <a:ext cx="900246" cy="12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alertaangeldesaparecido.fgr.gob.sv/wp-content/uploads/2019/03/Marta-Alicia-Marquez-Acevedo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8" r="22164"/>
          <a:stretch/>
        </p:blipFill>
        <p:spPr bwMode="auto">
          <a:xfrm>
            <a:off x="4754823" y="2667687"/>
            <a:ext cx="968537" cy="12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alertaangeldesaparecido.fgr.gob.sv/wp-content/uploads/2019/03/Julio-Salvador-Hermogenes-Portillo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14728" b="12018"/>
          <a:stretch/>
        </p:blipFill>
        <p:spPr bwMode="auto">
          <a:xfrm>
            <a:off x="9650987" y="2669521"/>
            <a:ext cx="2272271" cy="120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alertaangeldesaparecido.fgr.gob.sv/wp-content/uploads/2019/03/MANUEL-ALEXIS-PASAYES-GARCIA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2" r="21501"/>
          <a:stretch/>
        </p:blipFill>
        <p:spPr bwMode="auto">
          <a:xfrm>
            <a:off x="6673826" y="2659617"/>
            <a:ext cx="986692" cy="12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alertaangeldesaparecido.fgr.gob.sv/wp-content/uploads/2019/03/Kevin-Alexis-Hernandez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r="20441"/>
          <a:stretch/>
        </p:blipFill>
        <p:spPr bwMode="auto">
          <a:xfrm>
            <a:off x="7668404" y="2646431"/>
            <a:ext cx="1008081" cy="123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alertaangeldesaparecido.fgr.gob.sv/wp-content/uploads/2019/03/Brenda-Margarita-Garrido-Cruz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r="18680"/>
          <a:stretch/>
        </p:blipFill>
        <p:spPr bwMode="auto">
          <a:xfrm>
            <a:off x="8682965" y="2662611"/>
            <a:ext cx="979976" cy="121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alertaangeldesaparecido.fgr.gob.sv/wp-content/uploads/2019/03/Daniel-Alexander-Amaya-Gomez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4" t="8636" b="7152"/>
          <a:stretch/>
        </p:blipFill>
        <p:spPr bwMode="auto">
          <a:xfrm>
            <a:off x="984821" y="6176"/>
            <a:ext cx="1083107" cy="14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alertaangeldesaparecido.fgr.gob.sv/wp-content/uploads/2019/02/Oscar-Daniel-Ardon-Hernandez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22882" r="22615"/>
          <a:stretch/>
        </p:blipFill>
        <p:spPr bwMode="auto">
          <a:xfrm>
            <a:off x="2067928" y="2294"/>
            <a:ext cx="1393770" cy="13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alertaangeldesaparecido.fgr.gob.sv/wp-content/uploads/2019/01/Kimberly-Adriana-Rodriguez-Rodriguez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r="23331"/>
          <a:stretch/>
        </p:blipFill>
        <p:spPr bwMode="auto">
          <a:xfrm>
            <a:off x="11201598" y="4918174"/>
            <a:ext cx="711315" cy="94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alertaangeldesaparecido.fgr.gob.sv/wp-content/uploads/2019/01/Jennifer-Victoria-Bernal-Valle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1" t="1375" r="17434"/>
          <a:stretch/>
        </p:blipFill>
        <p:spPr bwMode="auto">
          <a:xfrm>
            <a:off x="10904742" y="3890468"/>
            <a:ext cx="1008171" cy="10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://alertaangeldesaparecido.fgr.gob.sv/wp-content/uploads/2019/01/Jose-Manuel-Arteaga-Melgar.p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4"/>
          <a:stretch/>
        </p:blipFill>
        <p:spPr bwMode="auto">
          <a:xfrm>
            <a:off x="10154995" y="3890466"/>
            <a:ext cx="756388" cy="10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alertaangeldesaparecido.fgr.gob.sv/wp-content/uploads/2019/01/Jose-Rolando-Lima-Vasquez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099" y="3886299"/>
            <a:ext cx="1434898" cy="10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alertaangeldesaparecido.fgr.gob.sv/wp-content/uploads/2019/01/Geremy-Stanely-Ramirez-Polanco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21303"/>
          <a:stretch/>
        </p:blipFill>
        <p:spPr bwMode="auto">
          <a:xfrm>
            <a:off x="7886599" y="3896499"/>
            <a:ext cx="821771" cy="100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alertaangeldesaparecido.fgr.gob.sv/wp-content/uploads/2018/12/Irvin-Alfredo-Mejia-Ascencio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r="21794"/>
          <a:stretch/>
        </p:blipFill>
        <p:spPr bwMode="auto">
          <a:xfrm>
            <a:off x="7046519" y="3890583"/>
            <a:ext cx="842367" cy="10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http://alertaangeldesaparecido.fgr.gob.sv/wp-content/uploads/2018/11/Jose-Rafael-Hidalgo-Artiga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9"/>
          <a:stretch/>
        </p:blipFill>
        <p:spPr bwMode="auto">
          <a:xfrm>
            <a:off x="3212669" y="3890582"/>
            <a:ext cx="677590" cy="10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http://alertaangeldesaparecido.fgr.gob.sv/wp-content/uploads/2018/11/Fatima-Gabriela-Elias-Torres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74" y="3883560"/>
            <a:ext cx="1549469" cy="10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://alertaangeldesaparecido.fgr.gob.sv/wp-content/uploads/2018/11/Lisbeth-Esmeralda-Vasquez-Menendez.jp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" b="5315"/>
          <a:stretch/>
        </p:blipFill>
        <p:spPr bwMode="auto">
          <a:xfrm>
            <a:off x="2328" y="3887301"/>
            <a:ext cx="1660860" cy="10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://alertaangeldesaparecido.fgr.gob.sv/wp-content/uploads/2018/11/Josue-Isaac-Molina-Ayala-y-Marlon-Alexander-Chapeton-Molina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773" r="2610" b="5627"/>
          <a:stretch/>
        </p:blipFill>
        <p:spPr bwMode="auto">
          <a:xfrm>
            <a:off x="7172907" y="3935"/>
            <a:ext cx="2191437" cy="13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://alertaangeldesaparecido.fgr.gob.sv/wp-content/uploads/2018/11/Bryan-Adonay-Santos-Carrillo.jp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1" t="20313" r="27963" b="9431"/>
          <a:stretch/>
        </p:blipFill>
        <p:spPr bwMode="auto">
          <a:xfrm>
            <a:off x="3451394" y="2294"/>
            <a:ext cx="1225718" cy="14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http://alertaangeldesaparecido.fgr.gob.sv/wp-content/uploads/2018/11/Rigoberto-Ernesto-Ulloa.jpg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r="15289"/>
          <a:stretch/>
        </p:blipFill>
        <p:spPr bwMode="auto">
          <a:xfrm>
            <a:off x="10224733" y="4899661"/>
            <a:ext cx="970363" cy="97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http://alertaangeldesaparecido.fgr.gob.sv/wp-content/uploads/2018/11/Mariela-del-Carmen-Carias-Ventura.jpg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r="20168"/>
          <a:stretch/>
        </p:blipFill>
        <p:spPr bwMode="auto">
          <a:xfrm>
            <a:off x="9405249" y="4899661"/>
            <a:ext cx="827170" cy="97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http://alertaangeldesaparecido.fgr.gob.sv/wp-content/uploads/2018/11/Tatiana-Guadalupe-Cortez-Santos.jpg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12173" b="12037"/>
          <a:stretch/>
        </p:blipFill>
        <p:spPr bwMode="auto">
          <a:xfrm>
            <a:off x="7677734" y="4935737"/>
            <a:ext cx="1726186" cy="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http://alertaangeldesaparecido.fgr.gob.sv/wp-content/uploads/2018/10/Marco-Jose-Albanes-Ruiz.jp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r="23367"/>
          <a:stretch/>
        </p:blipFill>
        <p:spPr bwMode="auto">
          <a:xfrm>
            <a:off x="2328" y="5886274"/>
            <a:ext cx="722731" cy="96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http://alertaangeldesaparecido.fgr.gob.sv/wp-content/uploads/2018/10/Kimberly-Sileny-Rojas-Umana.jpg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23828"/>
          <a:stretch/>
        </p:blipFill>
        <p:spPr bwMode="auto">
          <a:xfrm>
            <a:off x="708988" y="5880798"/>
            <a:ext cx="723346" cy="9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http://alertaangeldesaparecido.fgr.gob.sv/wp-content/uploads/2018/10/dayana-alerta-angel.jpg"/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19999"/>
          <a:stretch/>
        </p:blipFill>
        <p:spPr bwMode="auto">
          <a:xfrm>
            <a:off x="3149108" y="5881760"/>
            <a:ext cx="823135" cy="9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http://alertaangeldesaparecido.fgr.gob.sv/wp-content/uploads/2018/10/Mario-Antonio-Garcia-Ramirez.jpg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8589" r="25767"/>
          <a:stretch/>
        </p:blipFill>
        <p:spPr bwMode="auto">
          <a:xfrm>
            <a:off x="3972244" y="5890776"/>
            <a:ext cx="716114" cy="97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http://alertaangeldesaparecido.fgr.gob.sv/wp-content/uploads/2018/10/Marlon-Otoniel-Duarte-Monterrosa.jpg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4" r="20168"/>
          <a:stretch/>
        </p:blipFill>
        <p:spPr bwMode="auto">
          <a:xfrm>
            <a:off x="10356935" y="5861091"/>
            <a:ext cx="848001" cy="99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http://alertaangeldesaparecido.fgr.gob.sv/wp-content/uploads/2018/10/Aldo-Heriberto-Rodriguez-Hernandez.jp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4323" r="21389" b="4393"/>
          <a:stretch/>
        </p:blipFill>
        <p:spPr bwMode="auto">
          <a:xfrm>
            <a:off x="7035992" y="5890776"/>
            <a:ext cx="850607" cy="97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http://alertaangeldesaparecido.fgr.gob.sv/wp-content/uploads/2018/10/Katherine-Susana-Serpas-Flores.jp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3620"/>
          <a:stretch/>
        </p:blipFill>
        <p:spPr bwMode="auto">
          <a:xfrm>
            <a:off x="11185762" y="5865848"/>
            <a:ext cx="737496" cy="99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http://alertaangeldesaparecido.fgr.gob.sv/wp-content/uploads/2018/08/maria-cruz-rodas-garcia.jpg"/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1"/>
          <a:stretch/>
        </p:blipFill>
        <p:spPr bwMode="auto">
          <a:xfrm>
            <a:off x="4674224" y="1"/>
            <a:ext cx="1301791" cy="1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http://alertaangeldesaparecido.fgr.gob.sv/wp-content/uploads/2018/08/Jose-Mauricio-Rivas-Dominguez.jp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3481" r="22778" b="3551"/>
          <a:stretch/>
        </p:blipFill>
        <p:spPr bwMode="auto">
          <a:xfrm>
            <a:off x="7886599" y="5890776"/>
            <a:ext cx="811168" cy="9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http://alertaangeldesaparecido.fgr.gob.sv/wp-content/uploads/2018/08/Jonathan-Alexander-Herrera-Escobar.jpg"/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t="4211" r="21473" b="3832"/>
          <a:stretch/>
        </p:blipFill>
        <p:spPr bwMode="auto">
          <a:xfrm>
            <a:off x="5976014" y="4139"/>
            <a:ext cx="1213371" cy="139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http://alertaangeldesaparecido.fgr.gob.sv/wp-content/uploads/2018/08/Mauricio-Alexander-Vasquez-Blanco.jp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5" r="22441"/>
          <a:stretch/>
        </p:blipFill>
        <p:spPr bwMode="auto">
          <a:xfrm>
            <a:off x="4688357" y="5874399"/>
            <a:ext cx="771832" cy="98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http://alertaangeldesaparecido.fgr.gob.sv/wp-content/uploads/2018/07/ELIZABETH-SARAI-CONTRERAS-MENDOZA.jpg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19883"/>
          <a:stretch/>
        </p:blipFill>
        <p:spPr bwMode="auto">
          <a:xfrm>
            <a:off x="5456489" y="5874399"/>
            <a:ext cx="822321" cy="98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http://alertaangeldesaparecido.fgr.gob.sv/wp-content/uploads/2018/06/Amelia-Ferrufino-Rodriguez.jp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r="20337"/>
          <a:stretch/>
        </p:blipFill>
        <p:spPr bwMode="auto">
          <a:xfrm>
            <a:off x="8697767" y="5871765"/>
            <a:ext cx="848001" cy="100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http://alertaangeldesaparecido.fgr.gob.sv/wp-content/uploads/2018/06/Tanya-Vanessa-Garcia-Maradiaga.jpg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557"/>
          <a:stretch/>
        </p:blipFill>
        <p:spPr bwMode="auto">
          <a:xfrm>
            <a:off x="9545768" y="5865197"/>
            <a:ext cx="811168" cy="9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http://alertaangeldesaparecido.fgr.gob.sv/wp-content/uploads/2018/06/Zamira-Zirel-Corvera-Salazar.jpg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r="21262"/>
          <a:stretch/>
        </p:blipFill>
        <p:spPr bwMode="auto">
          <a:xfrm>
            <a:off x="2328" y="4997252"/>
            <a:ext cx="722731" cy="87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http://alertaangeldesaparecido.fgr.gob.sv/wp-content/uploads/2018/06/Milagro-Hizel-Orellana-Vigil.jp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r="19957"/>
          <a:stretch/>
        </p:blipFill>
        <p:spPr bwMode="auto">
          <a:xfrm>
            <a:off x="702854" y="4988918"/>
            <a:ext cx="761107" cy="89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http://alertaangeldesaparecido.fgr.gob.sv/wp-content/uploads/2018/06/cristofer-antonio-aguilar.jpg"/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5592" r="26500" b="30408"/>
          <a:stretch/>
        </p:blipFill>
        <p:spPr bwMode="auto">
          <a:xfrm>
            <a:off x="1465698" y="4976168"/>
            <a:ext cx="938030" cy="9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http://alertaangeldesaparecido.fgr.gob.sv/wp-content/uploads/2018/06/Adriana-Yamileth-Quinteros-Martinez.jpg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2" t="2601" r="24693" b="4094"/>
          <a:stretch/>
        </p:blipFill>
        <p:spPr bwMode="auto">
          <a:xfrm>
            <a:off x="2400527" y="4988881"/>
            <a:ext cx="719314" cy="8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http://alertaangeldesaparecido.fgr.gob.sv/wp-content/uploads/2019/05/Fernando-Elias-Chavez-Cardona.jpg"/>
          <p:cNvPicPr>
            <a:picLocks noChangeAspect="1" noChangeArrowheads="1"/>
          </p:cNvPicPr>
          <p:nvPr/>
        </p:nvPicPr>
        <p:blipFill rotWithShape="1"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6458" r="24155" b="6974"/>
          <a:stretch/>
        </p:blipFill>
        <p:spPr bwMode="auto">
          <a:xfrm>
            <a:off x="3103237" y="4974622"/>
            <a:ext cx="755506" cy="9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http://alertaangeldesaparecido.fgr.gob.sv/wp-content/uploads/2018/05/Mauricio-Alexander-Vasquez-Torres-300x225.jpg"/>
          <p:cNvPicPr>
            <a:picLocks noChangeAspect="1" noChangeArrowheads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4602"/>
          <a:stretch/>
        </p:blipFill>
        <p:spPr bwMode="auto">
          <a:xfrm>
            <a:off x="4765597" y="4942865"/>
            <a:ext cx="658968" cy="92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http://alertaangeldesaparecido.fgr.gob.sv/wp-content/uploads/2019/05/Jaime-Josue-Menjivar-Lopez-y-Benito-Josue-Menjivar.jpg"/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t="15270" r="10153" b="15004"/>
          <a:stretch/>
        </p:blipFill>
        <p:spPr bwMode="auto">
          <a:xfrm>
            <a:off x="6147284" y="4931617"/>
            <a:ext cx="1535350" cy="9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http://alertaangeldesaparecido.fgr.gob.sv/wp-content/uploads/2018/04/Karen-Daniela-Hernandez-Linares.jpg"/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36910"/>
          <a:stretch/>
        </p:blipFill>
        <p:spPr bwMode="auto">
          <a:xfrm>
            <a:off x="1605" y="2671608"/>
            <a:ext cx="944849" cy="122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http://alertaangeldesaparecido.fgr.gob.sv/wp-content/uploads/2018/04/Rocio-Priscila-Huezo-Flores.jpg"/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4" r="23254"/>
          <a:stretch/>
        </p:blipFill>
        <p:spPr bwMode="auto">
          <a:xfrm>
            <a:off x="-1470" y="1390439"/>
            <a:ext cx="988055" cy="12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http://alertaangeldesaparecido.fgr.gob.sv/wp-content/uploads/2018/04/america-alexa-alfaro.jpg"/>
          <p:cNvPicPr>
            <a:picLocks noChangeAspect="1" noChangeArrowheads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25"/>
          <a:stretch/>
        </p:blipFill>
        <p:spPr bwMode="auto">
          <a:xfrm>
            <a:off x="993196" y="1388553"/>
            <a:ext cx="862977" cy="129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http://alertaangeldesaparecido.fgr.gob.sv/wp-content/uploads/2019/05/Miguel-Alberto-Ruiz-Gonzalez.jpg"/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r="22988"/>
          <a:stretch/>
        </p:blipFill>
        <p:spPr bwMode="auto">
          <a:xfrm>
            <a:off x="1853425" y="1383358"/>
            <a:ext cx="1063208" cy="130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http://alertaangeldesaparecido.fgr.gob.sv/wp-content/uploads/2018/04/bayron-y-rodrigo-flores-fuentes.jpg"/>
          <p:cNvPicPr>
            <a:picLocks noChangeAspect="1" noChangeArrowheads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8810"/>
          <a:stretch/>
        </p:blipFill>
        <p:spPr bwMode="auto">
          <a:xfrm>
            <a:off x="2913582" y="1382422"/>
            <a:ext cx="1588598" cy="129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8" name="Picture 124" descr="http://alertaangeldesaparecido.fgr.gob.sv/wp-content/uploads/2018/04/Jonathan-Alexander-Portillo-Ramirez.jpg"/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1" r="19833"/>
          <a:stretch/>
        </p:blipFill>
        <p:spPr bwMode="auto">
          <a:xfrm>
            <a:off x="4504437" y="1382422"/>
            <a:ext cx="1154243" cy="12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http://alertaangeldesaparecido.fgr.gob.sv/wp-content/uploads/2018/02/SAMARA-ALESSANDRA-SERRANO-ALVAREZ.jpg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5"/>
          <a:stretch/>
        </p:blipFill>
        <p:spPr bwMode="auto">
          <a:xfrm>
            <a:off x="5645318" y="1388554"/>
            <a:ext cx="939817" cy="13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2" name="Picture 128" descr="http://alertaangeldesaparecido.fgr.gob.sv/wp-content/uploads/2018/02/Yaleana-Mercedes-Orellana-Sanchez.jpg"/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r="23533"/>
          <a:stretch/>
        </p:blipFill>
        <p:spPr bwMode="auto">
          <a:xfrm>
            <a:off x="6582700" y="1388552"/>
            <a:ext cx="1028473" cy="128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30" descr="http://alertaangeldesaparecido.fgr.gob.sv/wp-content/uploads/2017/11/gerson-alexander-fernandez-oreantes.jpg"/>
          <p:cNvPicPr>
            <a:picLocks noChangeAspect="1" noChangeArrowheads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8" r="18442"/>
          <a:stretch/>
        </p:blipFill>
        <p:spPr bwMode="auto">
          <a:xfrm>
            <a:off x="7611172" y="1387511"/>
            <a:ext cx="1198939" cy="12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http://alertaangeldesaparecido.fgr.gob.sv/wp-content/uploads/2017/11/juan-carlos-nuila-preza.jpg"/>
          <p:cNvPicPr>
            <a:picLocks noChangeAspect="1" noChangeArrowheads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r="17373"/>
          <a:stretch/>
        </p:blipFill>
        <p:spPr bwMode="auto">
          <a:xfrm>
            <a:off x="8810111" y="1387061"/>
            <a:ext cx="1255898" cy="127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http://alertaangeldesaparecido.fgr.gob.sv/wp-content/uploads/2017/11/milagro-concepcion-henriquez-martinez.jpg"/>
          <p:cNvPicPr>
            <a:picLocks noChangeAspect="1" noChangeArrowheads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r="23457"/>
          <a:stretch/>
        </p:blipFill>
        <p:spPr bwMode="auto">
          <a:xfrm>
            <a:off x="10043847" y="1382422"/>
            <a:ext cx="1034551" cy="130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http://alertaangeldesaparecido.fgr.gob.sv/wp-content/uploads/2017/11/katy-guadalupe-ortiz-flores-AAD.jpg"/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r="29069"/>
          <a:stretch/>
        </p:blipFill>
        <p:spPr bwMode="auto">
          <a:xfrm>
            <a:off x="11070383" y="1369298"/>
            <a:ext cx="848416" cy="13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http://alertaangeldesaparecido.fgr.gob.sv/wp-content/uploads/2017/10/katerine-mejia.jpg"/>
          <p:cNvPicPr>
            <a:picLocks noChangeAspect="1" noChangeArrowheads="1"/>
          </p:cNvPicPr>
          <p:nvPr/>
        </p:nvPicPr>
        <p:blipFill rotWithShape="1"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2" r="27267"/>
          <a:stretch/>
        </p:blipFill>
        <p:spPr bwMode="auto">
          <a:xfrm>
            <a:off x="-19500" y="6450"/>
            <a:ext cx="1013492" cy="14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http://alertaangeldesaparecido.fgr.gob.sv/wp-content/uploads/2017/09/Miguel-Oswaldo-Gonzalez-Evangelista.jpg"/>
          <p:cNvPicPr>
            <a:picLocks noChangeAspect="1" noChangeArrowheads="1"/>
          </p:cNvPicPr>
          <p:nvPr/>
        </p:nvPicPr>
        <p:blipFill rotWithShape="1"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1905" r="45631" b="35116"/>
          <a:stretch/>
        </p:blipFill>
        <p:spPr bwMode="auto">
          <a:xfrm>
            <a:off x="10301689" y="3475"/>
            <a:ext cx="1611223" cy="137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7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1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1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1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1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1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1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1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1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1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1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1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1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1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1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1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1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51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1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51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01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51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01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751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801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51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1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951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1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51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101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151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01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251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301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51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401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51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1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51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601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651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701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751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801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851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901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9510"/>
                            </p:stCondLst>
                            <p:childTnLst>
                              <p:par>
                                <p:cTn id="2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001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051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101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151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010"/>
                            </p:stCondLst>
                            <p:childTnLst>
                              <p:par>
                                <p:cTn id="2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251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3010"/>
                            </p:stCondLst>
                            <p:childTnLst>
                              <p:par>
                                <p:cTn id="2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351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401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Personalizado 5">
      <a:dk1>
        <a:srgbClr val="3F3F3F"/>
      </a:dk1>
      <a:lt1>
        <a:sysClr val="window" lastClr="FFFFFF"/>
      </a:lt1>
      <a:dk2>
        <a:srgbClr val="454545"/>
      </a:dk2>
      <a:lt2>
        <a:srgbClr val="F3F3F2"/>
      </a:lt2>
      <a:accent1>
        <a:srgbClr val="FF6D00"/>
      </a:accent1>
      <a:accent2>
        <a:srgbClr val="7F7F7F"/>
      </a:accent2>
      <a:accent3>
        <a:srgbClr val="46B2B5"/>
      </a:accent3>
      <a:accent4>
        <a:srgbClr val="8ED1D3"/>
      </a:accent4>
      <a:accent5>
        <a:srgbClr val="FFC000"/>
      </a:accent5>
      <a:accent6>
        <a:srgbClr val="A46694"/>
      </a:accent6>
      <a:hlink>
        <a:srgbClr val="317C7F"/>
      </a:hlink>
      <a:folHlink>
        <a:srgbClr val="FF6D00"/>
      </a:folHlink>
    </a:clrScheme>
    <a:fontScheme name="Gill 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B0D886-CB8D-4564-A797-C05BC7D513A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http://schemas.microsoft.com/office/2006/documentManagement/types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65A2C9-CB67-4F36-A412-EEC1AD297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5069</TotalTime>
  <Words>119</Words>
  <Application>Microsoft Macintosh PowerPoint</Application>
  <PresentationFormat>Panorámica</PresentationFormat>
  <Paragraphs>28</Paragraphs>
  <Slides>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Calibri</vt:lpstr>
      <vt:lpstr>Gill Sans MT</vt:lpstr>
      <vt:lpstr>Arial</vt:lpstr>
      <vt:lpstr>Badge</vt:lpstr>
      <vt:lpstr>Presentación de PowerPoint</vt:lpstr>
      <vt:lpstr>225,822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presentación</dc:title>
  <dc:creator>Victoria Avalos Argueta</dc:creator>
  <cp:lastModifiedBy>Usuario de Microsoft Office</cp:lastModifiedBy>
  <cp:revision>66</cp:revision>
  <dcterms:created xsi:type="dcterms:W3CDTF">2019-09-26T21:28:13Z</dcterms:created>
  <dcterms:modified xsi:type="dcterms:W3CDTF">2019-10-01T05:37:47Z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