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0" r:id="rId4"/>
    <p:sldId id="281" r:id="rId5"/>
    <p:sldId id="285" r:id="rId6"/>
    <p:sldId id="282" r:id="rId7"/>
    <p:sldId id="286" r:id="rId8"/>
    <p:sldId id="300" r:id="rId9"/>
    <p:sldId id="283" r:id="rId10"/>
    <p:sldId id="287" r:id="rId11"/>
    <p:sldId id="299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6"/>
    <p:restoredTop sz="94631"/>
  </p:normalViewPr>
  <p:slideViewPr>
    <p:cSldViewPr snapToGrid="0" snapToObjects="1">
      <p:cViewPr varScale="1">
        <p:scale>
          <a:sx n="90" d="100"/>
          <a:sy n="90" d="100"/>
        </p:scale>
        <p:origin x="22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5234-D727-AF47-A29B-841977E3355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3209-2775-174E-8180-7C1CC8C47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6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5234-D727-AF47-A29B-841977E3355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3209-2775-174E-8180-7C1CC8C47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5234-D727-AF47-A29B-841977E3355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3209-2775-174E-8180-7C1CC8C47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0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5234-D727-AF47-A29B-841977E3355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3209-2775-174E-8180-7C1CC8C47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0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5234-D727-AF47-A29B-841977E3355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3209-2775-174E-8180-7C1CC8C47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9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5234-D727-AF47-A29B-841977E3355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3209-2775-174E-8180-7C1CC8C47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8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5234-D727-AF47-A29B-841977E3355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3209-2775-174E-8180-7C1CC8C47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5234-D727-AF47-A29B-841977E3355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3209-2775-174E-8180-7C1CC8C47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5234-D727-AF47-A29B-841977E3355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3209-2775-174E-8180-7C1CC8C47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3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5234-D727-AF47-A29B-841977E3355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3209-2775-174E-8180-7C1CC8C47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2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5234-D727-AF47-A29B-841977E3355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3209-2775-174E-8180-7C1CC8C47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F5234-D727-AF47-A29B-841977E3355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53209-2775-174E-8180-7C1CC8C47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oger@social-inquiry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8347"/>
            <a:ext cx="12192000" cy="4708936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35000"/>
            <a:endParaRPr 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635000"/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marL="635000"/>
            <a:endParaRPr 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635000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WHY HAS NOBODY COME BACK HERE?</a:t>
            </a:r>
          </a:p>
          <a:p>
            <a:pPr marL="635000"/>
            <a:r>
              <a:rPr lang="en-US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MONITORING PHYSICAL AND SOCIAL CONDITIONS IN PLACES OF ORIGIN TO UNDERSTAND IDP RETURN PATTERNS</a:t>
            </a:r>
          </a:p>
          <a:p>
            <a:pPr marL="635000"/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marL="635000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ROGER GUIU</a:t>
            </a:r>
          </a:p>
          <a:p>
            <a:pPr marL="635000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GENEVA,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01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OCTOBER 2019</a:t>
            </a:r>
          </a:p>
          <a:p>
            <a:pPr marL="635000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#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ROADTO2030</a:t>
            </a:r>
            <a:endParaRPr lang="en-GB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3" b="100000" l="3034" r="99183">
                        <a14:foregroundMark x1="82964" y1="75387" x2="82964" y2="75387"/>
                        <a14:foregroundMark x1="74329" y1="70279" x2="74329" y2="70279"/>
                        <a14:foregroundMark x1="22404" y1="87307" x2="22404" y2="87307"/>
                        <a14:foregroundMark x1="15986" y1="91331" x2="15986" y2="91331"/>
                        <a14:foregroundMark x1="6884" y1="91331" x2="6884" y2="91331"/>
                        <a14:foregroundMark x1="35239" y1="89938" x2="35239" y2="89938"/>
                        <a14:foregroundMark x1="31039" y1="88235" x2="31039" y2="88235"/>
                        <a14:foregroundMark x1="30572" y1="81115" x2="30572" y2="81115"/>
                        <a14:foregroundMark x1="42474" y1="86687" x2="42474" y2="86687"/>
                        <a14:foregroundMark x1="52392" y1="86997" x2="52392" y2="86997"/>
                        <a14:foregroundMark x1="57293" y1="89319" x2="57293" y2="89319"/>
                        <a14:foregroundMark x1="66511" y1="90402" x2="66511" y2="90402"/>
                        <a14:foregroundMark x1="76313" y1="90402" x2="76313" y2="90402"/>
                        <a14:foregroundMark x1="81680" y1="90402" x2="81680" y2="90402"/>
                        <a14:foregroundMark x1="85881" y1="90402" x2="85881" y2="90402"/>
                        <a14:foregroundMark x1="95916" y1="91022" x2="95916" y2="91022"/>
                        <a14:backgroundMark x1="25904" y1="25232" x2="25904" y2="25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809481"/>
            <a:ext cx="2776536" cy="203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CONSTRUCTING AN INDEX TO MONITOR SEVERITY IN RETURNS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b="8417"/>
          <a:stretch/>
        </p:blipFill>
        <p:spPr>
          <a:xfrm>
            <a:off x="-5104" y="642938"/>
            <a:ext cx="6152160" cy="62150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99552" y="1126886"/>
            <a:ext cx="1417983" cy="219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56854" y="1097005"/>
            <a:ext cx="6588608" cy="5528710"/>
          </a:xfrm>
          <a:prstGeom prst="rect">
            <a:avLst/>
          </a:prstGeom>
          <a:solidFill>
            <a:schemeClr val="bg1"/>
          </a:solidFill>
          <a:ln w="38100">
            <a:solidFill>
              <a:srgbClr val="1F467E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b="1" dirty="0" smtClean="0">
                <a:latin typeface="Avenir Book" charset="0"/>
                <a:ea typeface="Avenir Book" charset="0"/>
                <a:cs typeface="Avenir Book" charset="0"/>
              </a:rPr>
              <a:t>HAY YARMOK (SINJAR CENTRE): </a:t>
            </a:r>
          </a:p>
          <a:p>
            <a:r>
              <a:rPr lang="en-US" sz="1600" b="1" dirty="0" smtClean="0">
                <a:latin typeface="Avenir Book" charset="0"/>
                <a:ea typeface="Avenir Book" charset="0"/>
                <a:cs typeface="Avenir Book" charset="0"/>
              </a:rPr>
              <a:t>Less than half the population reported returned.</a:t>
            </a:r>
          </a:p>
          <a:p>
            <a:endParaRPr lang="en-US" sz="1600" b="1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401638"/>
            <a:r>
              <a:rPr lang="en-US" sz="1600" b="1" dirty="0" smtClean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Physical conditions:</a:t>
            </a:r>
          </a:p>
          <a:p>
            <a:pPr marL="573088" indent="-171450">
              <a:buFont typeface="Arial" charset="0"/>
              <a:buChar char="•"/>
            </a:pP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&gt;50% of houses are still destroyed severely damaged, and no reconstruction.</a:t>
            </a:r>
          </a:p>
          <a:p>
            <a:pPr marL="573088" indent="-171450">
              <a:buFont typeface="Arial" charset="0"/>
              <a:buChar char="•"/>
            </a:pP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Very limited access to employment.</a:t>
            </a:r>
          </a:p>
          <a:p>
            <a:pPr marL="573088" indent="-171450">
              <a:buFont typeface="Arial" charset="0"/>
              <a:buChar char="•"/>
            </a:pP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Near no small business has been restored.</a:t>
            </a:r>
          </a:p>
          <a:p>
            <a:pPr marL="573088" indent="-171450">
              <a:buFont typeface="Arial" charset="0"/>
              <a:buChar char="•"/>
            </a:pP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Primary school is closed or not functioning, but children can attend school nearby.</a:t>
            </a:r>
          </a:p>
          <a:p>
            <a:pPr marL="573088" indent="-171450">
              <a:buFont typeface="Arial" charset="0"/>
              <a:buChar char="•"/>
            </a:pP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PHC is closed or not functioning, but residents able to receive medical care nearby.</a:t>
            </a:r>
          </a:p>
          <a:p>
            <a:pPr marL="573088" indent="-171450">
              <a:buFont typeface="Arial" charset="0"/>
              <a:buChar char="•"/>
            </a:pP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There is a scarcity of items in the local markets and small shops.</a:t>
            </a:r>
          </a:p>
          <a:p>
            <a:pPr marL="573088" indent="-171450">
              <a:buFont typeface="Arial" charset="0"/>
              <a:buChar char="•"/>
            </a:pP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10 hours/day of public electricity.</a:t>
            </a:r>
          </a:p>
          <a:p>
            <a:pPr marL="573088" indent="-171450">
              <a:buFont typeface="Arial" charset="0"/>
              <a:buChar char="•"/>
            </a:pP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No public water supply.</a:t>
            </a:r>
          </a:p>
          <a:p>
            <a:pPr marL="573088" indent="-171450">
              <a:buFont typeface="Arial" charset="0"/>
              <a:buChar char="•"/>
            </a:pP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Some of the public sector employees are reincorporated in their jobs.</a:t>
            </a:r>
          </a:p>
          <a:p>
            <a:pPr marL="573088" indent="-171450">
              <a:buFont typeface="Arial" charset="0"/>
              <a:buChar char="•"/>
            </a:pP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There is no farming at this location (N/A)</a:t>
            </a:r>
            <a:endParaRPr lang="en-US" sz="16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401638"/>
            <a:endParaRPr lang="en-US" sz="16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401638"/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marL="401638"/>
            <a:r>
              <a:rPr lang="en-US" sz="1600" b="1" dirty="0" smtClean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Social conditions:</a:t>
            </a:r>
          </a:p>
          <a:p>
            <a:pPr marL="573088" indent="-171450">
              <a:buFont typeface="Arial" charset="0"/>
              <a:buChar char="•"/>
            </a:pPr>
            <a:r>
              <a:rPr lang="en-US" sz="1200" dirty="0">
                <a:latin typeface="Avenir Book" charset="0"/>
                <a:ea typeface="Avenir Book" charset="0"/>
                <a:cs typeface="Avenir Book" charset="0"/>
              </a:rPr>
              <a:t>M</a:t>
            </a: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any houses are  occupied without permission.</a:t>
            </a:r>
          </a:p>
          <a:p>
            <a:pPr marL="573088" indent="-171450">
              <a:buFont typeface="Arial" charset="0"/>
              <a:buChar char="•"/>
            </a:pP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Streets are busy with residents carrying out daily activities but it feels tense.</a:t>
            </a:r>
          </a:p>
          <a:p>
            <a:pPr marL="573088" indent="-171450">
              <a:buFont typeface="Arial" charset="0"/>
              <a:buChar char="•"/>
            </a:pP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There are 3 or less armed groups in control of the location.</a:t>
            </a:r>
          </a:p>
          <a:p>
            <a:pPr marL="573088" indent="-171450">
              <a:buFont typeface="Arial" charset="0"/>
              <a:buChar char="•"/>
            </a:pP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There are no restrictions of movement.</a:t>
            </a:r>
          </a:p>
          <a:p>
            <a:pPr marL="573088" indent="-171450">
              <a:buFont typeface="Arial" charset="0"/>
              <a:buChar char="•"/>
            </a:pP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There is somewhat concern for revenge, ISIL attacks, and ethno-religious tensions.</a:t>
            </a:r>
          </a:p>
          <a:p>
            <a:pPr marL="573088" indent="-171450">
              <a:buFont typeface="Arial" charset="0"/>
              <a:buChar char="•"/>
            </a:pP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Different ethnic / religious / tribal groups rarely or ever participate in joint initiatives.</a:t>
            </a:r>
          </a:p>
          <a:p>
            <a:pPr marL="573088" indent="-171450">
              <a:buFont typeface="Arial" charset="0"/>
              <a:buChar char="•"/>
            </a:pP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There was no security change reported from last month.</a:t>
            </a:r>
          </a:p>
          <a:p>
            <a:pPr marL="573088" indent="-171450">
              <a:buFont typeface="Arial" charset="0"/>
              <a:buChar char="•"/>
            </a:pP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There is a reported need for community reconciliation and it is not happening.</a:t>
            </a:r>
          </a:p>
          <a:p>
            <a:pPr marL="239713"/>
            <a:endParaRPr lang="en-US" sz="16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1671638" y="1800821"/>
            <a:ext cx="3785216" cy="2060539"/>
          </a:xfrm>
          <a:prstGeom prst="bentConnector3">
            <a:avLst>
              <a:gd name="adj1" fmla="val -202"/>
            </a:avLst>
          </a:prstGeom>
          <a:ln w="38100">
            <a:solidFill>
              <a:srgbClr val="1F46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577638" y="1708119"/>
            <a:ext cx="187999" cy="1854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7000" y="767822"/>
            <a:ext cx="4324848" cy="764548"/>
          </a:xfrm>
          <a:prstGeom prst="rect">
            <a:avLst/>
          </a:prstGeom>
          <a:solidFill>
            <a:srgbClr val="DCC4E4">
              <a:alpha val="69412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7787"/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 collected in +1,500 locations with returns.</a:t>
            </a:r>
            <a:endParaRPr lang="en-US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CONSTRUCTING AN INDEX TO MONITOR SEVERITY IN RETURNS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b="8417"/>
          <a:stretch/>
        </p:blipFill>
        <p:spPr>
          <a:xfrm>
            <a:off x="-5104" y="642938"/>
            <a:ext cx="6152160" cy="62150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99552" y="1126886"/>
            <a:ext cx="1417983" cy="219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07104" y="767822"/>
            <a:ext cx="4324848" cy="764548"/>
          </a:xfrm>
          <a:prstGeom prst="rect">
            <a:avLst/>
          </a:prstGeom>
          <a:solidFill>
            <a:srgbClr val="DCC4E4">
              <a:alpha val="69412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7787"/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From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too little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information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probably too much?</a:t>
            </a:r>
            <a:endParaRPr lang="en-US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7000" y="767822"/>
            <a:ext cx="4324848" cy="764548"/>
          </a:xfrm>
          <a:prstGeom prst="rect">
            <a:avLst/>
          </a:prstGeom>
          <a:solidFill>
            <a:srgbClr val="DCC4E4">
              <a:alpha val="69412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7787"/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 collected in +1,500 locations with returns.</a:t>
            </a:r>
            <a:endParaRPr lang="en-US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Elbow Connector 13"/>
          <p:cNvCxnSpPr>
            <a:endCxn id="11" idx="1"/>
          </p:cNvCxnSpPr>
          <p:nvPr/>
        </p:nvCxnSpPr>
        <p:spPr>
          <a:xfrm>
            <a:off x="4731848" y="1126886"/>
            <a:ext cx="2275256" cy="23210"/>
          </a:xfrm>
          <a:prstGeom prst="bentConnector3">
            <a:avLst>
              <a:gd name="adj1" fmla="val -236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0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CONSTRUCTING AN INDEX TO MONITOR SEVERITY IN RETURNS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55" t="4101" r="8102" b="17060"/>
          <a:stretch/>
        </p:blipFill>
        <p:spPr>
          <a:xfrm rot="10800000" flipV="1">
            <a:off x="6343646" y="1037815"/>
            <a:ext cx="5557841" cy="49149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0037" y="888372"/>
            <a:ext cx="5386388" cy="5624731"/>
          </a:xfrm>
          <a:prstGeom prst="rect">
            <a:avLst/>
          </a:prstGeom>
          <a:solidFill>
            <a:srgbClr val="DCC4E4">
              <a:alpha val="69412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7787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Need to generate an index</a:t>
            </a:r>
            <a:r>
              <a:rPr lang="is-I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s-I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that combines all the data in one measurement:</a:t>
            </a:r>
          </a:p>
          <a:p>
            <a:pPr marL="234950" indent="-157163">
              <a:buFont typeface="Arial" charset="0"/>
              <a:buChar char="•"/>
            </a:pPr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34950" indent="-157163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 developed a multivariate model to measure how much each indicator explains lack of returns (as a proxy for severity or “sustainability” of returns).</a:t>
            </a:r>
          </a:p>
          <a:p>
            <a:pPr marL="234950" indent="-157163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34950" indent="-157163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Responses to each indicator are combined to generate a score for each location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 maximum possible score is 100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(i.e. no basic condition met for any indicator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pPr marL="234950" indent="-157163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34950" indent="-157163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Each indicator contributes differently to the score, based on its impact on returns (i.e. what the model says).</a:t>
            </a:r>
          </a:p>
          <a:p>
            <a:pPr marL="234950" indent="-157163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34950" indent="-157163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higher the score, the more dire situation for returnees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 it may prevent returns, or subject people to protracted poor conditions.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4914568" y="2097560"/>
            <a:ext cx="248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LEVEL OF RETURNS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9765" y="5866773"/>
            <a:ext cx="4181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SEVERITY OF </a:t>
            </a:r>
          </a:p>
          <a:p>
            <a:pPr algn="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PYSICAL AND SOCIAL CONDITIONS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LESSONS LEARNED FROM IMPLEMENTATION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037" y="888373"/>
            <a:ext cx="4872039" cy="1117600"/>
          </a:xfrm>
          <a:prstGeom prst="rect">
            <a:avLst/>
          </a:prstGeom>
          <a:solidFill>
            <a:srgbClr val="DCC4E4">
              <a:alpha val="69412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7787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From the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application of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Return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Index in Iraq, SIX main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lessons learned.</a:t>
            </a:r>
            <a:endParaRPr lang="en-US"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LESSONS LEARNED FROM IMPLEMENTATION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149" y="1019994"/>
            <a:ext cx="5001828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#1 </a:t>
            </a:r>
          </a:p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Some indicators are more relevant than others in explaining returns.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2443163"/>
            <a:ext cx="5995611" cy="3967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94" y="2443163"/>
            <a:ext cx="5751193" cy="3967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2652" y="4057652"/>
            <a:ext cx="239334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Interpretation: Locations with residential destruction are 15 times less likely to experience returns than locations with no destruction.</a:t>
            </a:r>
          </a:p>
        </p:txBody>
      </p:sp>
      <p:cxnSp>
        <p:nvCxnSpPr>
          <p:cNvPr id="8" name="Elbow Connector 7"/>
          <p:cNvCxnSpPr/>
          <p:nvPr/>
        </p:nvCxnSpPr>
        <p:spPr>
          <a:xfrm rot="10800000">
            <a:off x="2614613" y="3086101"/>
            <a:ext cx="2228850" cy="957263"/>
          </a:xfrm>
          <a:prstGeom prst="bentConnector3">
            <a:avLst>
              <a:gd name="adj1" fmla="val 0"/>
            </a:avLst>
          </a:prstGeom>
          <a:ln w="44450">
            <a:solidFill>
              <a:schemeClr val="tx1"/>
            </a:solidFill>
            <a:headEnd type="none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9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LESSONS LEARNED FROM IMPLEMENTATION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149" y="1019994"/>
            <a:ext cx="5001828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#1 </a:t>
            </a:r>
          </a:p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Some indicators are more relevant than others in explaining returns.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2443163"/>
            <a:ext cx="5995611" cy="3967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94" y="2443163"/>
            <a:ext cx="5751193" cy="3967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22439" y="1044308"/>
            <a:ext cx="239334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Indicators that address the root causes of the conflict are ALSO some of the most important.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4594" y="2804160"/>
            <a:ext cx="3671886" cy="1402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734987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" name="Elbow Connector 10"/>
          <p:cNvCxnSpPr>
            <a:stCxn id="6" idx="2"/>
            <a:endCxn id="10" idx="3"/>
          </p:cNvCxnSpPr>
          <p:nvPr/>
        </p:nvCxnSpPr>
        <p:spPr>
          <a:xfrm rot="5400000">
            <a:off x="9685960" y="2372047"/>
            <a:ext cx="1383674" cy="882633"/>
          </a:xfrm>
          <a:prstGeom prst="bentConnector2">
            <a:avLst/>
          </a:prstGeom>
          <a:ln w="44450">
            <a:solidFill>
              <a:schemeClr val="tx1"/>
            </a:solidFill>
            <a:headEnd type="none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4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LESSONS LEARNED FROM IMPLEMENTATION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3" y="3351213"/>
            <a:ext cx="11709753" cy="3178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3611" y="1019994"/>
            <a:ext cx="5314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Distribution of returning families per governorate based on </a:t>
            </a:r>
            <a:r>
              <a:rPr lang="en-US" b="1" u="sng" dirty="0" smtClean="0">
                <a:latin typeface="Arial" charset="0"/>
                <a:ea typeface="Arial" charset="0"/>
                <a:cs typeface="Arial" charset="0"/>
              </a:rPr>
              <a:t>severity </a:t>
            </a:r>
            <a:r>
              <a:rPr lang="en-US" b="1" u="sng" dirty="0" smtClean="0">
                <a:latin typeface="Arial" charset="0"/>
                <a:ea typeface="Arial" charset="0"/>
                <a:cs typeface="Arial" charset="0"/>
              </a:rPr>
              <a:t>categories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 some governorates, 1 of every 4 returnees are going back to locations that are categorized as high severity.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5797" y="3436941"/>
            <a:ext cx="19633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HIGH SEVERITY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8097" y="3408857"/>
            <a:ext cx="22872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Arial" charset="0"/>
                <a:ea typeface="Arial" charset="0"/>
                <a:cs typeface="Arial" charset="0"/>
              </a:rPr>
              <a:t>MEDIUM SEVERITY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5673" y="3436941"/>
            <a:ext cx="19633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LOW SEVERITY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149" y="1019994"/>
            <a:ext cx="3201601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#</a:t>
            </a:r>
            <a:r>
              <a:rPr lang="en-US" b="1" dirty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b="1" dirty="0" smtClean="0">
              <a:solidFill>
                <a:srgbClr val="73498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The importance of prioritizing the most severe areas with an evidence base.</a:t>
            </a:r>
          </a:p>
        </p:txBody>
      </p:sp>
    </p:spTree>
    <p:extLst>
      <p:ext uri="{BB962C8B-B14F-4D97-AF65-F5344CB8AC3E}">
        <p14:creationId xmlns:p14="http://schemas.microsoft.com/office/powerpoint/2010/main" val="19412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LESSONS LEARNED FROM IMPLEMENTATION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149" y="1019994"/>
            <a:ext cx="3201601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#</a:t>
            </a:r>
            <a:r>
              <a:rPr lang="en-US" b="1" dirty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b="1" dirty="0" smtClean="0">
              <a:solidFill>
                <a:srgbClr val="73498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Using it to prioritize the most severe areas using an evidence base.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71" y="642938"/>
            <a:ext cx="8183808" cy="62150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887903" y="2440170"/>
            <a:ext cx="1627823" cy="64920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INDIVIDUAL LOCATION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>
            <a:stCxn id="11" idx="1"/>
          </p:cNvCxnSpPr>
          <p:nvPr/>
        </p:nvCxnSpPr>
        <p:spPr>
          <a:xfrm flipH="1">
            <a:off x="9458325" y="2764775"/>
            <a:ext cx="429578" cy="564213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13149" y="2440169"/>
            <a:ext cx="3204499" cy="3426603"/>
          </a:xfrm>
          <a:prstGeom prst="rect">
            <a:avLst/>
          </a:prstGeom>
          <a:solidFill>
            <a:srgbClr val="DCC4E4">
              <a:alpha val="69412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4950" indent="-157163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Other ways to monitor severity of conditions, more individualized.</a:t>
            </a:r>
          </a:p>
          <a:p>
            <a:pPr marL="234950" indent="-157163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Based on this, we identified </a:t>
            </a:r>
            <a:r>
              <a:rPr lang="en-US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 hotspots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that are monitored in more detail.</a:t>
            </a:r>
          </a:p>
          <a:p>
            <a:pPr marL="234950" indent="-157163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Hotspot? Cluster of locations with high severity.</a:t>
            </a:r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LESSONS LEARNED FROM IMPLEMENTATION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149" y="1019994"/>
            <a:ext cx="5001828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#</a:t>
            </a:r>
            <a:r>
              <a:rPr lang="en-US" b="1" dirty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en-US" b="1" dirty="0" smtClean="0">
              <a:solidFill>
                <a:srgbClr val="73498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It still remains important to look behind the index score.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0"/>
          <a:stretch/>
        </p:blipFill>
        <p:spPr>
          <a:xfrm>
            <a:off x="7000876" y="716435"/>
            <a:ext cx="4538926" cy="6141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00876" y="696828"/>
            <a:ext cx="282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Severity hotspots in </a:t>
            </a:r>
            <a:r>
              <a:rPr lang="en-US" b="1" dirty="0" err="1" smtClean="0">
                <a:latin typeface="Arial" charset="0"/>
                <a:ea typeface="Arial" charset="0"/>
                <a:cs typeface="Arial" charset="0"/>
              </a:rPr>
              <a:t>Diyala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 Governorate: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2959" y="2320380"/>
            <a:ext cx="2140741" cy="9541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err="1" smtClean="0">
                <a:latin typeface="Arial" charset="0"/>
                <a:ea typeface="Arial" charset="0"/>
                <a:cs typeface="Arial" charset="0"/>
              </a:rPr>
              <a:t>Jalawla</a:t>
            </a:r>
            <a:r>
              <a:rPr lang="en-US" sz="1400" b="1" u="sng" dirty="0" smtClean="0">
                <a:latin typeface="Arial" charset="0"/>
                <a:ea typeface="Arial" charset="0"/>
                <a:cs typeface="Arial" charset="0"/>
              </a:rPr>
              <a:t> subdistrict</a:t>
            </a: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Drivers of severity:</a:t>
            </a:r>
          </a:p>
          <a:p>
            <a:pPr marL="407988"/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407988"/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823" y="2783145"/>
            <a:ext cx="571500" cy="469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028" y="2757220"/>
            <a:ext cx="435897" cy="48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02958" y="3430043"/>
            <a:ext cx="2140741" cy="9541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err="1" smtClean="0">
                <a:latin typeface="Arial" charset="0"/>
                <a:ea typeface="Arial" charset="0"/>
                <a:cs typeface="Arial" charset="0"/>
              </a:rPr>
              <a:t>Saadiya</a:t>
            </a:r>
            <a:r>
              <a:rPr lang="en-US" sz="1400" b="1" u="sng" dirty="0" smtClean="0">
                <a:latin typeface="Arial" charset="0"/>
                <a:ea typeface="Arial" charset="0"/>
                <a:cs typeface="Arial" charset="0"/>
              </a:rPr>
              <a:t> subdistrict</a:t>
            </a: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Drivers of severity:</a:t>
            </a:r>
          </a:p>
          <a:p>
            <a:pPr marL="407988"/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407988"/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2957" y="4539706"/>
            <a:ext cx="2140741" cy="9541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err="1" smtClean="0">
                <a:latin typeface="Arial" charset="0"/>
                <a:ea typeface="Arial" charset="0"/>
                <a:cs typeface="Arial" charset="0"/>
              </a:rPr>
              <a:t>Muqdadiya</a:t>
            </a:r>
            <a:r>
              <a:rPr lang="en-US" sz="1400" b="1" u="sng" dirty="0" smtClean="0">
                <a:latin typeface="Arial" charset="0"/>
                <a:ea typeface="Arial" charset="0"/>
                <a:cs typeface="Arial" charset="0"/>
              </a:rPr>
              <a:t> subdistrict</a:t>
            </a: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Drivers of severity:</a:t>
            </a:r>
          </a:p>
          <a:p>
            <a:pPr marL="407988"/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407988"/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24" y="3896241"/>
            <a:ext cx="435897" cy="482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23" y="5002471"/>
            <a:ext cx="435897" cy="482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0"/>
          <a:stretch/>
        </p:blipFill>
        <p:spPr>
          <a:xfrm flipV="1">
            <a:off x="5260186" y="5105915"/>
            <a:ext cx="472739" cy="373610"/>
          </a:xfrm>
          <a:prstGeom prst="rect">
            <a:avLst/>
          </a:prstGeom>
        </p:spPr>
      </p:pic>
      <p:cxnSp>
        <p:nvCxnSpPr>
          <p:cNvPr id="17" name="Elbow Connector 16"/>
          <p:cNvCxnSpPr>
            <a:stCxn id="8" idx="3"/>
          </p:cNvCxnSpPr>
          <p:nvPr/>
        </p:nvCxnSpPr>
        <p:spPr>
          <a:xfrm>
            <a:off x="6743700" y="2797434"/>
            <a:ext cx="2157413" cy="477053"/>
          </a:xfrm>
          <a:prstGeom prst="bentConnector3">
            <a:avLst>
              <a:gd name="adj1" fmla="val 34106"/>
            </a:avLst>
          </a:prstGeom>
          <a:ln w="28575">
            <a:solidFill>
              <a:srgbClr val="C00000"/>
            </a:solidFill>
            <a:headEnd type="none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3" idx="3"/>
          </p:cNvCxnSpPr>
          <p:nvPr/>
        </p:nvCxnSpPr>
        <p:spPr>
          <a:xfrm flipV="1">
            <a:off x="6743698" y="4243388"/>
            <a:ext cx="1914527" cy="773372"/>
          </a:xfrm>
          <a:prstGeom prst="bentConnector3">
            <a:avLst>
              <a:gd name="adj1" fmla="val 100000"/>
            </a:avLst>
          </a:prstGeom>
          <a:ln w="28575">
            <a:solidFill>
              <a:srgbClr val="C00000"/>
            </a:solidFill>
            <a:headEnd type="none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43698" y="3567627"/>
            <a:ext cx="2386015" cy="4247"/>
          </a:xfrm>
          <a:prstGeom prst="line">
            <a:avLst/>
          </a:prstGeom>
          <a:ln w="28575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3149" y="2631491"/>
            <a:ext cx="3591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Beyond identifying the hotspots we need to know what specifically drives severity in each of them </a:t>
            </a:r>
            <a:r>
              <a:rPr lang="en-US" dirty="0" smtClean="0">
                <a:sym typeface="Wingdings"/>
              </a:rPr>
              <a:t> many of the drivers are localized.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This information is necessary to better focus programmatic intervention  we need to act, but on what?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9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LESSONS LEARNED FROM IMPLEMENTATION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149" y="1019994"/>
            <a:ext cx="5973376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#4</a:t>
            </a:r>
          </a:p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Comparing severity conditions and actor coverage helps identify the gaps in the interventions.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259286"/>
            <a:ext cx="9084022" cy="438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SETTING THE SCENE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8" y="1285874"/>
            <a:ext cx="7834312" cy="470058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3490338">
            <a:off x="8564815" y="4818835"/>
            <a:ext cx="1071563" cy="1264566"/>
          </a:xfrm>
          <a:prstGeom prst="downArrow">
            <a:avLst/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2687" y="1285873"/>
            <a:ext cx="4050701" cy="1928815"/>
          </a:xfrm>
          <a:prstGeom prst="rect">
            <a:avLst/>
          </a:prstGeom>
          <a:solidFill>
            <a:srgbClr val="DCC4E4">
              <a:alpha val="69412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4950" indent="-157163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Working to support the response to the displacement crisis triggered during the ISIS conflict in Iraq (2014-2017).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35264" y="5993357"/>
            <a:ext cx="1656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Infographic source: IHS.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42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LESSONS LEARNED FROM IMPLEMENTATION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149" y="1019994"/>
            <a:ext cx="5973376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#4</a:t>
            </a:r>
          </a:p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Comparing severity conditions and </a:t>
            </a:r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stakeholder coverage </a:t>
            </a:r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helps identify the gaps in the interventions.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234" y="1473654"/>
            <a:ext cx="5583766" cy="53843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3148" y="2543175"/>
            <a:ext cx="52018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There are </a:t>
            </a:r>
            <a:r>
              <a:rPr lang="en-US" b="1" dirty="0" smtClean="0"/>
              <a:t>multiple ways to measure “coverage”</a:t>
            </a:r>
            <a:r>
              <a:rPr lang="en-US" dirty="0" smtClean="0"/>
              <a:t>, such as number of partners present, number of beneficiaries, number of programs and allocated funds</a:t>
            </a:r>
            <a:r>
              <a:rPr lang="is-IS" dirty="0" smtClean="0"/>
              <a:t>…</a:t>
            </a:r>
          </a:p>
          <a:p>
            <a:pPr marL="285750" indent="-285750">
              <a:buFont typeface="Arial" charset="0"/>
              <a:buChar char="•"/>
            </a:pPr>
            <a:endParaRPr lang="is-IS" dirty="0"/>
          </a:p>
          <a:p>
            <a:pPr marL="285750" indent="-285750">
              <a:buFont typeface="Arial" charset="0"/>
              <a:buChar char="•"/>
            </a:pPr>
            <a:r>
              <a:rPr lang="is-IS" dirty="0" smtClean="0"/>
              <a:t>...b</a:t>
            </a:r>
            <a:r>
              <a:rPr lang="is-IS" dirty="0" smtClean="0"/>
              <a:t>ut each has pros and cons, and not all data is available and transparent. Any measurement is also likely to miss the </a:t>
            </a:r>
            <a:r>
              <a:rPr lang="is-IS" b="1" dirty="0" smtClean="0"/>
              <a:t>quality</a:t>
            </a:r>
            <a:r>
              <a:rPr lang="is-IS" dirty="0" smtClean="0"/>
              <a:t> of implementation.</a:t>
            </a:r>
          </a:p>
          <a:p>
            <a:pPr marL="285750" indent="-285750">
              <a:buFont typeface="Arial" charset="0"/>
              <a:buChar char="•"/>
            </a:pPr>
            <a:endParaRPr lang="is-IS" dirty="0"/>
          </a:p>
        </p:txBody>
      </p:sp>
      <p:cxnSp>
        <p:nvCxnSpPr>
          <p:cNvPr id="10" name="Elbow Connector 9"/>
          <p:cNvCxnSpPr>
            <a:stCxn id="11" idx="3"/>
          </p:cNvCxnSpPr>
          <p:nvPr/>
        </p:nvCxnSpPr>
        <p:spPr>
          <a:xfrm>
            <a:off x="9858375" y="951951"/>
            <a:ext cx="557213" cy="521703"/>
          </a:xfrm>
          <a:prstGeom prst="bentConnector3">
            <a:avLst>
              <a:gd name="adj1" fmla="val 101282"/>
            </a:avLst>
          </a:prstGeom>
          <a:ln w="28575">
            <a:solidFill>
              <a:srgbClr val="C00000"/>
            </a:solidFill>
            <a:headEnd type="none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80071" y="767285"/>
            <a:ext cx="247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dirty="0" smtClean="0">
                <a:solidFill>
                  <a:srgbClr val="C00000"/>
                </a:solidFill>
              </a:rPr>
              <a:t>DATA FROM OCHA IRAQ</a:t>
            </a:r>
            <a:endParaRPr lang="is-I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LESSONS LEARNED FROM IMPLEMENTATION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149" y="1019994"/>
            <a:ext cx="3058726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#5</a:t>
            </a:r>
          </a:p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Work in progress: </a:t>
            </a:r>
            <a:endParaRPr lang="en-US" b="1" dirty="0" smtClean="0">
              <a:solidFill>
                <a:srgbClr val="73498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Using </a:t>
            </a:r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a temporal comparison round after round to identify trends.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42162" y="1019994"/>
            <a:ext cx="5973376" cy="4324187"/>
          </a:xfrm>
          <a:prstGeom prst="rect">
            <a:avLst/>
          </a:prstGeom>
          <a:solidFill>
            <a:srgbClr val="DCC4E4">
              <a:alpha val="69412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4950" indent="-157163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 addition to geographical comparison, the data should aim to allow for a temporal comparison of scores.</a:t>
            </a:r>
          </a:p>
          <a:p>
            <a:pPr marL="234950" indent="-157163">
              <a:buFont typeface="Arial" charset="0"/>
              <a:buChar char="•"/>
            </a:pPr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34950" indent="-157163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Comparing scores between rounds of data collection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 to see where conditions have </a:t>
            </a:r>
            <a:r>
              <a:rPr lang="en-US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improved or deteriorated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.</a:t>
            </a:r>
          </a:p>
          <a:p>
            <a:pPr marL="234950" indent="-157163">
              <a:buFont typeface="Arial" charset="0"/>
              <a:buChar char="•"/>
            </a:pPr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Wingdings"/>
            </a:endParaRPr>
          </a:p>
          <a:p>
            <a:pPr marL="234950" indent="-157163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Lay the basis for further investigation into </a:t>
            </a:r>
            <a:r>
              <a:rPr lang="en-US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changes in context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, including those related to policy and program implementation (or gaps).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LESSONS LEARNED FROM IMPLEMENTATION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149" y="1019994"/>
            <a:ext cx="5973376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#6</a:t>
            </a:r>
            <a:endParaRPr lang="en-US" b="1" dirty="0" smtClean="0">
              <a:solidFill>
                <a:srgbClr val="73498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How sustainable is the Return Index?</a:t>
            </a:r>
          </a:p>
          <a:p>
            <a:r>
              <a:rPr lang="en-US" b="1" dirty="0" smtClean="0">
                <a:solidFill>
                  <a:srgbClr val="734987"/>
                </a:solidFill>
                <a:latin typeface="Arial" charset="0"/>
                <a:ea typeface="Arial" charset="0"/>
                <a:cs typeface="Arial" charset="0"/>
              </a:rPr>
              <a:t>Need to connect it better.</a:t>
            </a:r>
            <a:endParaRPr lang="en-US" b="1" dirty="0" smtClean="0">
              <a:solidFill>
                <a:srgbClr val="73498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150" y="2320379"/>
            <a:ext cx="5973376" cy="432418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7787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There are two questions emerging from this presentation:</a:t>
            </a:r>
            <a:endParaRPr lang="en-US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34950" indent="-157163">
              <a:buFont typeface="Arial" charset="0"/>
              <a:buChar char="•"/>
            </a:pPr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34950" indent="-157163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How to better connect with global frameworks and conversations such as Durable Solutions and SDG?</a:t>
            </a:r>
          </a:p>
          <a:p>
            <a:pPr marL="234950" indent="-157163">
              <a:buFont typeface="Arial" charset="0"/>
              <a:buChar char="•"/>
            </a:pPr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34950" indent="-157163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How to make it applicable to other displacement contexts without losing comparability?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0331" y="1225544"/>
            <a:ext cx="6891338" cy="5146677"/>
          </a:xfrm>
          <a:prstGeom prst="rect">
            <a:avLst/>
          </a:prstGeom>
          <a:solidFill>
            <a:srgbClr val="DCC4E4">
              <a:alpha val="69412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7787" algn="ctr">
              <a:spcBef>
                <a:spcPts val="600"/>
              </a:spcBef>
              <a:spcAft>
                <a:spcPts val="600"/>
              </a:spcAft>
            </a:pPr>
            <a:endParaRPr lang="en-US" sz="32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77787" algn="ctr">
              <a:spcBef>
                <a:spcPts val="600"/>
              </a:spcBef>
              <a:spcAft>
                <a:spcPts val="600"/>
              </a:spcAft>
            </a:pPr>
            <a:endParaRPr lang="en-US" sz="3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77787"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  <a:p>
            <a:pPr marL="77787" algn="ctr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hlinkClick r:id="rId2"/>
            </a:endParaRPr>
          </a:p>
          <a:p>
            <a:pPr marL="77787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www.social-inquiry.org</a:t>
            </a:r>
          </a:p>
          <a:p>
            <a:pPr marL="77787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roger@social-inquiry.org</a:t>
            </a:r>
            <a:endParaRPr lang="en-US" sz="20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77787" algn="ctr">
              <a:spcBef>
                <a:spcPts val="600"/>
              </a:spcBef>
              <a:spcAft>
                <a:spcPts val="600"/>
              </a:spcAft>
            </a:pPr>
            <a:endParaRPr lang="en-US" sz="2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3" b="100000" l="3034" r="99183">
                        <a14:foregroundMark x1="82964" y1="75387" x2="82964" y2="75387"/>
                        <a14:foregroundMark x1="74329" y1="70279" x2="74329" y2="70279"/>
                        <a14:foregroundMark x1="22404" y1="87307" x2="22404" y2="87307"/>
                        <a14:foregroundMark x1="15986" y1="91331" x2="15986" y2="91331"/>
                        <a14:foregroundMark x1="6884" y1="91331" x2="6884" y2="91331"/>
                        <a14:foregroundMark x1="35239" y1="89938" x2="35239" y2="89938"/>
                        <a14:foregroundMark x1="31039" y1="88235" x2="31039" y2="88235"/>
                        <a14:foregroundMark x1="30572" y1="81115" x2="30572" y2="81115"/>
                        <a14:foregroundMark x1="42474" y1="86687" x2="42474" y2="86687"/>
                        <a14:foregroundMark x1="52392" y1="86997" x2="52392" y2="86997"/>
                        <a14:foregroundMark x1="57293" y1="89319" x2="57293" y2="89319"/>
                        <a14:foregroundMark x1="66511" y1="90402" x2="66511" y2="90402"/>
                        <a14:foregroundMark x1="76313" y1="90402" x2="76313" y2="90402"/>
                        <a14:foregroundMark x1="81680" y1="90402" x2="81680" y2="90402"/>
                        <a14:foregroundMark x1="85881" y1="90402" x2="85881" y2="90402"/>
                        <a14:foregroundMark x1="95916" y1="91022" x2="95916" y2="91022"/>
                        <a14:backgroundMark x1="25904" y1="25232" x2="25904" y2="25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4791688"/>
            <a:ext cx="1962150" cy="144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SETTING THE SCENE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" y="903287"/>
            <a:ext cx="11102975" cy="5716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96512" y="1419949"/>
            <a:ext cx="144462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RETURNEES</a:t>
            </a:r>
          </a:p>
          <a:p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4.3 MILLION </a:t>
            </a:r>
            <a:endParaRPr lang="en-US" sz="16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PEOPLE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96512" y="4050821"/>
            <a:ext cx="143020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IDPs</a:t>
            </a:r>
          </a:p>
          <a:p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1.6 MILLION </a:t>
            </a:r>
            <a:endParaRPr lang="en-US" sz="16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PEOPLE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6790" y="2108279"/>
            <a:ext cx="2119313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ISIS ADVANCE THROUGH CENTRAL IRAQ</a:t>
            </a:r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046446" y="3022679"/>
            <a:ext cx="1" cy="171647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661387" y="4370005"/>
            <a:ext cx="1815783" cy="697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OFFICIAL END OF CONFLICT</a:t>
            </a:r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Connector 11"/>
          <p:cNvCxnSpPr>
            <a:stCxn id="11" idx="0"/>
          </p:cNvCxnSpPr>
          <p:nvPr/>
        </p:nvCxnSpPr>
        <p:spPr>
          <a:xfrm flipH="1" flipV="1">
            <a:off x="7491254" y="2844800"/>
            <a:ext cx="0" cy="152520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SETTING THE SCENE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10" y="642938"/>
            <a:ext cx="8351490" cy="62150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2688" y="883847"/>
            <a:ext cx="3507776" cy="1202128"/>
          </a:xfrm>
          <a:prstGeom prst="rect">
            <a:avLst/>
          </a:prstGeom>
          <a:solidFill>
            <a:srgbClr val="DCC4E4">
              <a:alpha val="69412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4950" indent="-157163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Where are IDPs returning to from displacement?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10" y="642938"/>
            <a:ext cx="8351490" cy="6215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r="1182"/>
          <a:stretch/>
        </p:blipFill>
        <p:spPr>
          <a:xfrm>
            <a:off x="3911950" y="586578"/>
            <a:ext cx="8280050" cy="6271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SETTING THE SCENE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09" y="642937"/>
            <a:ext cx="3340377" cy="10429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2688" y="883847"/>
            <a:ext cx="3507776" cy="2173678"/>
          </a:xfrm>
          <a:prstGeom prst="rect">
            <a:avLst/>
          </a:prstGeom>
          <a:solidFill>
            <a:srgbClr val="DCC4E4">
              <a:alpha val="69412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4950" indent="-157163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Where are IDPs 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returning to from displacement?</a:t>
            </a:r>
          </a:p>
          <a:p>
            <a:pPr marL="234950" indent="-157163">
              <a:buFont typeface="Arial" charset="0"/>
              <a:buChar char="•"/>
            </a:pPr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34950" indent="-157163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areas in red indicate locations with very limited returns.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CONSTRUCTING AN INDEX TO MONITOR SEVERITY IN RETURNS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687" y="883847"/>
            <a:ext cx="7936901" cy="5760720"/>
          </a:xfrm>
          <a:prstGeom prst="rect">
            <a:avLst/>
          </a:prstGeom>
          <a:solidFill>
            <a:srgbClr val="DCC4E4">
              <a:alpha val="69412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4950" indent="-157163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This situation raised some questions worth exploring:</a:t>
            </a:r>
          </a:p>
          <a:p>
            <a:pPr marL="234950" indent="-157163">
              <a:buFont typeface="Arial" charset="0"/>
              <a:buChar char="•"/>
            </a:pPr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877887" lvl="1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Why are IDPs not returning to these places?</a:t>
            </a:r>
          </a:p>
          <a:p>
            <a:pPr marL="877887" lvl="1" indent="-342900">
              <a:buFont typeface="+mj-lt"/>
              <a:buAutoNum type="arabicPeriod"/>
            </a:pPr>
            <a:endParaRPr lang="en-US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877887" lvl="1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What are the </a:t>
            </a:r>
            <a:r>
              <a:rPr lang="en-US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physical and social conditions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that determine these differences?</a:t>
            </a:r>
          </a:p>
          <a:p>
            <a:pPr marL="877887" lvl="1" indent="-342900">
              <a:buFont typeface="+mj-lt"/>
              <a:buAutoNum type="arabicPeriod"/>
            </a:pPr>
            <a:endParaRPr lang="en-US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877887" lvl="1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How are conditions changing across time and with programming?</a:t>
            </a:r>
          </a:p>
          <a:p>
            <a:pPr marL="234950" indent="-157163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34950" indent="-157163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Social Inquiry, IOM DTM Iraq, and the Returns Working Group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aimed to build a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tool to understand returns movements and evaluate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quality / sustainability of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returns</a:t>
            </a:r>
            <a:r>
              <a:rPr lang="is-I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… </a:t>
            </a:r>
            <a:r>
              <a:rPr lang="is-I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RETURN INDEX]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34950" indent="-157163">
              <a:buFont typeface="Arial" charset="0"/>
              <a:buChar char="•"/>
            </a:pPr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34950" indent="-157163">
              <a:buFont typeface="Arial" charset="0"/>
              <a:buChar char="•"/>
            </a:pPr>
            <a:endParaRPr lang="en-US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77787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25" y="5580062"/>
            <a:ext cx="4156075" cy="8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CONSTRUCTING AN INDEX TO MONITOR SEVERITY IN RETURNS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80" y="4040536"/>
            <a:ext cx="4740107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1Top">
              <a:rot lat="18075715" lon="18600000" rev="3458552"/>
            </a:camera>
            <a:lightRig rig="balanced" dir="t">
              <a:rot lat="0" lon="0" rev="7200000"/>
            </a:lightRig>
          </a:scene3d>
          <a:sp3d contourW="50800" prstMaterial="matte">
            <a:bevelT w="22860" h="12700"/>
            <a:contourClr>
              <a:schemeClr val="tx1"/>
            </a:contourClr>
          </a:sp3d>
        </p:spPr>
      </p:pic>
      <p:sp>
        <p:nvSpPr>
          <p:cNvPr id="14" name="TextBox 13"/>
          <p:cNvSpPr txBox="1"/>
          <p:nvPr/>
        </p:nvSpPr>
        <p:spPr>
          <a:xfrm rot="20879357">
            <a:off x="5376398" y="6082722"/>
            <a:ext cx="4032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GEOGRAPHICAL DATA AT LOCATION LEVEL</a:t>
            </a:r>
            <a:endParaRPr lang="en-US" sz="14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296" y="4300537"/>
            <a:ext cx="3220513" cy="1145069"/>
          </a:xfrm>
          <a:prstGeom prst="rect">
            <a:avLst/>
          </a:prstGeom>
          <a:solidFill>
            <a:srgbClr val="DCC4E4">
              <a:alpha val="69412"/>
            </a:srgb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7787"/>
            <a:r>
              <a:rPr lang="en-US" sz="1600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LAYER 1 (PROXY)</a:t>
            </a:r>
          </a:p>
          <a:p>
            <a:pPr marL="234950" indent="-157163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Areas with low return rates</a:t>
            </a:r>
          </a:p>
          <a:p>
            <a:pPr marL="234950" indent="-157163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Areas with secondary displacement</a:t>
            </a:r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Elbow Connector 15"/>
          <p:cNvCxnSpPr/>
          <p:nvPr/>
        </p:nvCxnSpPr>
        <p:spPr>
          <a:xfrm>
            <a:off x="3367809" y="4873072"/>
            <a:ext cx="417716" cy="992278"/>
          </a:xfrm>
          <a:prstGeom prst="bentConnector2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Callout 16"/>
          <p:cNvSpPr/>
          <p:nvPr/>
        </p:nvSpPr>
        <p:spPr>
          <a:xfrm rot="9867546">
            <a:off x="8057592" y="6181721"/>
            <a:ext cx="415500" cy="464987"/>
          </a:xfrm>
          <a:prstGeom prst="downArrowCallou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!!</a:t>
            </a:r>
            <a:endParaRPr lang="en-US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CONSTRUCTING AN INDEX TO MONITOR SEVERITY IN RETURNS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80" y="4040536"/>
            <a:ext cx="4740107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1Top">
              <a:rot lat="18075715" lon="18600000" rev="3458552"/>
            </a:camera>
            <a:lightRig rig="balanced" dir="t">
              <a:rot lat="0" lon="0" rev="7200000"/>
            </a:lightRig>
          </a:scene3d>
          <a:sp3d contourW="50800" prstMaterial="matte">
            <a:bevelT w="22860" h="12700"/>
            <a:contourClr>
              <a:schemeClr val="tx1"/>
            </a:contourClr>
          </a:sp3d>
        </p:spPr>
      </p:pic>
      <p:sp>
        <p:nvSpPr>
          <p:cNvPr id="14" name="TextBox 13"/>
          <p:cNvSpPr txBox="1"/>
          <p:nvPr/>
        </p:nvSpPr>
        <p:spPr>
          <a:xfrm rot="20879357">
            <a:off x="5376398" y="6082722"/>
            <a:ext cx="4032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GEOGRAPHICAL DATA AT LOCATION LEVEL</a:t>
            </a:r>
            <a:endParaRPr lang="en-US" sz="14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296" y="4300537"/>
            <a:ext cx="3220513" cy="1145069"/>
          </a:xfrm>
          <a:prstGeom prst="rect">
            <a:avLst/>
          </a:prstGeom>
          <a:solidFill>
            <a:srgbClr val="DCC4E4">
              <a:alpha val="69412"/>
            </a:srgb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7787"/>
            <a:r>
              <a:rPr lang="en-US" sz="1600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LAYER 1 (PROXY)</a:t>
            </a:r>
          </a:p>
          <a:p>
            <a:pPr marL="234950" indent="-157163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Areas with low return rates</a:t>
            </a:r>
          </a:p>
          <a:p>
            <a:pPr marL="234950" indent="-157163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Areas with secondary displacement</a:t>
            </a:r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Elbow Connector 15"/>
          <p:cNvCxnSpPr/>
          <p:nvPr/>
        </p:nvCxnSpPr>
        <p:spPr>
          <a:xfrm>
            <a:off x="3367809" y="4873072"/>
            <a:ext cx="417716" cy="992278"/>
          </a:xfrm>
          <a:prstGeom prst="bentConnector2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Callout 16"/>
          <p:cNvSpPr/>
          <p:nvPr/>
        </p:nvSpPr>
        <p:spPr>
          <a:xfrm rot="9867546">
            <a:off x="8057592" y="6181721"/>
            <a:ext cx="415500" cy="464987"/>
          </a:xfrm>
          <a:prstGeom prst="downArrowCallou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!!</a:t>
            </a:r>
            <a:endParaRPr lang="en-US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32" y="3293391"/>
            <a:ext cx="4767375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1Top">
              <a:rot lat="18075715" lon="18600000" rev="3458552"/>
            </a:camera>
            <a:lightRig rig="twoPt" dir="t">
              <a:rot lat="0" lon="0" rev="7200000"/>
            </a:lightRig>
          </a:scene3d>
          <a:sp3d contourW="44450" prstMaterial="matte">
            <a:bevelT w="22860" h="12700"/>
            <a:contourClr>
              <a:schemeClr val="tx1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150275" y="3139851"/>
            <a:ext cx="4715694" cy="973611"/>
          </a:xfrm>
          <a:prstGeom prst="rect">
            <a:avLst/>
          </a:prstGeom>
          <a:solidFill>
            <a:srgbClr val="DCC4E4">
              <a:alpha val="69412"/>
            </a:srgb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7787"/>
            <a:r>
              <a:rPr lang="en-US" sz="1600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LAYER 2</a:t>
            </a:r>
          </a:p>
          <a:p>
            <a:pPr marL="234950" indent="-157163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Indicators on physical conditions</a:t>
            </a:r>
          </a:p>
          <a:p>
            <a:pPr marL="234950" indent="-157163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Indicators on social conditions</a:t>
            </a:r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>
            <a:off x="4865969" y="3626657"/>
            <a:ext cx="831221" cy="1451708"/>
          </a:xfrm>
          <a:prstGeom prst="bentConnector2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wn Arrow 1"/>
          <p:cNvSpPr/>
          <p:nvPr/>
        </p:nvSpPr>
        <p:spPr>
          <a:xfrm rot="2964227">
            <a:off x="3557912" y="2589986"/>
            <a:ext cx="1071563" cy="1264566"/>
          </a:xfrm>
          <a:prstGeom prst="downArrow">
            <a:avLst/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7415" y="982328"/>
            <a:ext cx="10495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Main assumption to base the model:</a:t>
            </a:r>
          </a:p>
          <a:p>
            <a:pPr marL="342900" indent="-342900">
              <a:buFont typeface="Arial" charset="0"/>
              <a:buChar char="•"/>
            </a:pPr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pPr marL="695325" indent="-342900">
              <a:buFont typeface="Arial" charset="0"/>
              <a:buChar char="•"/>
            </a:pP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Locations 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that do not have all returns are likely to present lack of services, livelihoods, social cohesion or 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safety 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  <a:sym typeface="Wingdings"/>
              </a:rPr>
              <a:t> </a:t>
            </a:r>
            <a:r>
              <a:rPr lang="en-US" sz="2000" b="1" i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SEVERITY OF CONDITIONS IN RETURN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  <a:sym typeface="Wingdings"/>
              </a:rPr>
              <a:t>.</a:t>
            </a:r>
            <a:endParaRPr lang="en-US" sz="2000" b="1" u="sng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349"/>
            <a:ext cx="12192000" cy="651287"/>
          </a:xfrm>
          <a:prstGeom prst="rect">
            <a:avLst/>
          </a:prstGeom>
          <a:solidFill>
            <a:srgbClr val="73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CONSTRUCTING AN INDEX TO MONITOR SEVERITY IN RETURNS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800101"/>
            <a:ext cx="8562975" cy="5513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2687" y="1069590"/>
            <a:ext cx="3293463" cy="1102110"/>
          </a:xfrm>
          <a:prstGeom prst="rect">
            <a:avLst/>
          </a:prstGeom>
          <a:solidFill>
            <a:srgbClr val="DCC4E4">
              <a:alpha val="69412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4950" indent="-157163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First step: what indicators can help us explain severity in </a:t>
            </a:r>
            <a:r>
              <a:rPr lang="en-US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returns?</a:t>
            </a:r>
            <a:endParaRPr lang="en-US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1242</Words>
  <Application>Microsoft Macintosh PowerPoint</Application>
  <PresentationFormat>Widescreen</PresentationFormat>
  <Paragraphs>174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Avenir Book</vt:lpstr>
      <vt:lpstr>Calibri</vt:lpstr>
      <vt:lpstr>Calibri Light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Guiu</dc:creator>
  <cp:lastModifiedBy>Roger Guiu</cp:lastModifiedBy>
  <cp:revision>68</cp:revision>
  <cp:lastPrinted>2019-09-29T15:55:26Z</cp:lastPrinted>
  <dcterms:created xsi:type="dcterms:W3CDTF">2019-05-04T17:33:58Z</dcterms:created>
  <dcterms:modified xsi:type="dcterms:W3CDTF">2019-09-29T23:47:57Z</dcterms:modified>
</cp:coreProperties>
</file>