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87" r:id="rId1"/>
  </p:sldMasterIdLst>
  <p:notesMasterIdLst>
    <p:notesMasterId r:id="rId21"/>
  </p:notesMasterIdLst>
  <p:handoutMasterIdLst>
    <p:handoutMasterId r:id="rId22"/>
  </p:handoutMasterIdLst>
  <p:sldIdLst>
    <p:sldId id="326" r:id="rId2"/>
    <p:sldId id="309" r:id="rId3"/>
    <p:sldId id="337" r:id="rId4"/>
    <p:sldId id="343" r:id="rId5"/>
    <p:sldId id="344" r:id="rId6"/>
    <p:sldId id="345"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5EA"/>
    <a:srgbClr val="FF0000"/>
    <a:srgbClr val="CC3300"/>
    <a:srgbClr val="00336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89" autoAdjust="0"/>
  </p:normalViewPr>
  <p:slideViewPr>
    <p:cSldViewPr>
      <p:cViewPr varScale="1">
        <p:scale>
          <a:sx n="118" d="100"/>
          <a:sy n="118" d="100"/>
        </p:scale>
        <p:origin x="-1288" y="-11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98E92-5EB3-45AE-A489-377123E097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977E4B39-395E-409B-98BE-4FA93A48E515}">
      <dgm:prSet phldrT="[Testo]"/>
      <dgm:spPr>
        <a:solidFill>
          <a:schemeClr val="tx2">
            <a:lumMod val="60000"/>
            <a:lumOff val="40000"/>
          </a:schemeClr>
        </a:solidFill>
      </dgm:spPr>
      <dgm:t>
        <a:bodyPr/>
        <a:lstStyle/>
        <a:p>
          <a:r>
            <a:rPr lang="it-IT" dirty="0" smtClean="0"/>
            <a:t>Plan</a:t>
          </a:r>
          <a:r>
            <a:rPr lang="it-IT" baseline="0" dirty="0" smtClean="0"/>
            <a:t> de travail </a:t>
          </a:r>
          <a:endParaRPr lang="it-IT" dirty="0"/>
        </a:p>
      </dgm:t>
    </dgm:pt>
    <dgm:pt modelId="{4EADCB83-ADB5-4846-8318-E354FF13C510}" type="parTrans" cxnId="{221B35A2-0BFB-4F75-B033-744BFB18F0B8}">
      <dgm:prSet/>
      <dgm:spPr/>
      <dgm:t>
        <a:bodyPr/>
        <a:lstStyle/>
        <a:p>
          <a:endParaRPr lang="it-IT"/>
        </a:p>
      </dgm:t>
    </dgm:pt>
    <dgm:pt modelId="{CCFF7A53-480C-4306-9512-9E08007AA88F}" type="sibTrans" cxnId="{221B35A2-0BFB-4F75-B033-744BFB18F0B8}">
      <dgm:prSet/>
      <dgm:spPr/>
      <dgm:t>
        <a:bodyPr/>
        <a:lstStyle/>
        <a:p>
          <a:endParaRPr lang="it-IT"/>
        </a:p>
      </dgm:t>
    </dgm:pt>
    <dgm:pt modelId="{DFED99EF-90AF-4AB9-9B51-D887A558B208}">
      <dgm:prSet phldrT="[Testo]" custT="1"/>
      <dgm:spPr>
        <a:solidFill>
          <a:schemeClr val="tx2">
            <a:lumMod val="20000"/>
            <a:lumOff val="80000"/>
            <a:alpha val="90000"/>
          </a:schemeClr>
        </a:solidFill>
      </dgm:spPr>
      <dgm:t>
        <a:bodyPr/>
        <a:lstStyle/>
        <a:p>
          <a:r>
            <a:rPr lang="it-IT" sz="1600" b="0" dirty="0" smtClean="0"/>
            <a:t>Préparation desdocuments d’avant-projet</a:t>
          </a:r>
          <a:endParaRPr lang="it-IT" sz="1600" b="0" dirty="0"/>
        </a:p>
      </dgm:t>
    </dgm:pt>
    <dgm:pt modelId="{FAD6ADAE-EB62-40E2-90E0-0AC561396966}" type="parTrans" cxnId="{FD29EDB0-7711-40B9-986C-5AB01D251F90}">
      <dgm:prSet/>
      <dgm:spPr/>
      <dgm:t>
        <a:bodyPr/>
        <a:lstStyle/>
        <a:p>
          <a:endParaRPr lang="it-IT"/>
        </a:p>
      </dgm:t>
    </dgm:pt>
    <dgm:pt modelId="{DF2073D9-B9FE-46B2-A2A2-96BE22BAFB51}" type="sibTrans" cxnId="{FD29EDB0-7711-40B9-986C-5AB01D251F90}">
      <dgm:prSet/>
      <dgm:spPr/>
      <dgm:t>
        <a:bodyPr/>
        <a:lstStyle/>
        <a:p>
          <a:endParaRPr lang="it-IT"/>
        </a:p>
      </dgm:t>
    </dgm:pt>
    <dgm:pt modelId="{EEAE1314-596C-466F-BCA9-6B2736B1F6F4}">
      <dgm:prSet phldrT="[Testo]"/>
      <dgm:spPr>
        <a:solidFill>
          <a:schemeClr val="accent6">
            <a:lumMod val="60000"/>
            <a:lumOff val="40000"/>
          </a:schemeClr>
        </a:solidFill>
      </dgm:spPr>
      <dgm:t>
        <a:bodyPr/>
        <a:lstStyle/>
        <a:p>
          <a:r>
            <a:rPr lang="it-IT" dirty="0" smtClean="0"/>
            <a:t>Rédaction</a:t>
          </a:r>
          <a:endParaRPr lang="it-IT" dirty="0"/>
        </a:p>
      </dgm:t>
    </dgm:pt>
    <dgm:pt modelId="{A1528D58-02DE-4556-A9FE-091DC35F746B}" type="parTrans" cxnId="{78F54DB2-F44F-42BA-8EE9-C5CE55D7BDFE}">
      <dgm:prSet/>
      <dgm:spPr/>
      <dgm:t>
        <a:bodyPr/>
        <a:lstStyle/>
        <a:p>
          <a:endParaRPr lang="it-IT"/>
        </a:p>
      </dgm:t>
    </dgm:pt>
    <dgm:pt modelId="{3CEEA894-1CDF-457E-80EE-F68663D87FFD}" type="sibTrans" cxnId="{78F54DB2-F44F-42BA-8EE9-C5CE55D7BDFE}">
      <dgm:prSet/>
      <dgm:spPr/>
      <dgm:t>
        <a:bodyPr/>
        <a:lstStyle/>
        <a:p>
          <a:endParaRPr lang="it-IT"/>
        </a:p>
      </dgm:t>
    </dgm:pt>
    <dgm:pt modelId="{EC249DB0-AEC1-4345-AFB5-54A37E65EBF9}">
      <dgm:prSet phldrT="[Testo]" custT="1"/>
      <dgm:spPr>
        <a:solidFill>
          <a:schemeClr val="accent6">
            <a:lumMod val="20000"/>
            <a:lumOff val="80000"/>
            <a:alpha val="89804"/>
          </a:schemeClr>
        </a:solidFill>
      </dgm:spPr>
      <dgm:t>
        <a:bodyPr/>
        <a:lstStyle/>
        <a:p>
          <a:r>
            <a:rPr lang="it-IT" sz="1600" dirty="0" smtClean="0"/>
            <a:t>Document de travail </a:t>
          </a:r>
          <a:endParaRPr lang="it-IT" sz="1600" dirty="0"/>
        </a:p>
      </dgm:t>
    </dgm:pt>
    <dgm:pt modelId="{5BC7E55C-80B3-4CAE-A1B8-0E9BB4D294A6}" type="parTrans" cxnId="{4D966895-B6CD-4D1E-B708-9DC036E6B7BB}">
      <dgm:prSet/>
      <dgm:spPr/>
      <dgm:t>
        <a:bodyPr/>
        <a:lstStyle/>
        <a:p>
          <a:endParaRPr lang="it-IT"/>
        </a:p>
      </dgm:t>
    </dgm:pt>
    <dgm:pt modelId="{789B0941-60ED-4AA8-86D1-D731C897979A}" type="sibTrans" cxnId="{4D966895-B6CD-4D1E-B708-9DC036E6B7BB}">
      <dgm:prSet/>
      <dgm:spPr/>
      <dgm:t>
        <a:bodyPr/>
        <a:lstStyle/>
        <a:p>
          <a:endParaRPr lang="it-IT"/>
        </a:p>
      </dgm:t>
    </dgm:pt>
    <dgm:pt modelId="{A75774D6-AE09-49AB-B87F-EBBBEE07C12A}">
      <dgm:prSet phldrT="[Testo]"/>
      <dgm:spPr>
        <a:solidFill>
          <a:schemeClr val="accent1">
            <a:lumMod val="60000"/>
            <a:lumOff val="40000"/>
          </a:schemeClr>
        </a:solidFill>
      </dgm:spPr>
      <dgm:t>
        <a:bodyPr/>
        <a:lstStyle/>
        <a:p>
          <a:r>
            <a:rPr lang="it-IT" dirty="0" smtClean="0"/>
            <a:t>Processus transparent et inclusif</a:t>
          </a:r>
          <a:endParaRPr lang="it-IT" dirty="0"/>
        </a:p>
      </dgm:t>
    </dgm:pt>
    <dgm:pt modelId="{DA939069-CBBB-42E5-873E-4E227426262C}" type="parTrans" cxnId="{4D7809F6-AEA9-4D35-8E98-B365764FB8A3}">
      <dgm:prSet/>
      <dgm:spPr/>
      <dgm:t>
        <a:bodyPr/>
        <a:lstStyle/>
        <a:p>
          <a:endParaRPr lang="it-IT"/>
        </a:p>
      </dgm:t>
    </dgm:pt>
    <dgm:pt modelId="{38B4E34A-B37E-4F9C-815F-65D2A48E9A5A}" type="sibTrans" cxnId="{4D7809F6-AEA9-4D35-8E98-B365764FB8A3}">
      <dgm:prSet/>
      <dgm:spPr/>
      <dgm:t>
        <a:bodyPr/>
        <a:lstStyle/>
        <a:p>
          <a:endParaRPr lang="it-IT"/>
        </a:p>
      </dgm:t>
    </dgm:pt>
    <dgm:pt modelId="{1F8BAE20-AFE0-4E7A-B233-FFDCF2E58689}">
      <dgm:prSet phldrT="[Testo]"/>
      <dgm:spPr>
        <a:solidFill>
          <a:schemeClr val="accent1">
            <a:lumMod val="20000"/>
            <a:lumOff val="80000"/>
            <a:alpha val="90000"/>
          </a:schemeClr>
        </a:solidFill>
      </dgm:spPr>
      <dgm:t>
        <a:bodyPr/>
        <a:lstStyle/>
        <a:p>
          <a:pPr marL="171450" indent="0" defTabSz="711200">
            <a:lnSpc>
              <a:spcPct val="90000"/>
            </a:lnSpc>
            <a:spcBef>
              <a:spcPct val="0"/>
            </a:spcBef>
            <a:spcAft>
              <a:spcPct val="15000"/>
            </a:spcAft>
            <a:buNone/>
          </a:pPr>
          <a:r>
            <a:rPr lang="it-IT" dirty="0" smtClean="0"/>
            <a:t>PDI </a:t>
          </a:r>
          <a:r>
            <a:rPr lang="it-IT" dirty="0" smtClean="0"/>
            <a:t>au coeur du processus</a:t>
          </a:r>
          <a:endParaRPr lang="it-IT" dirty="0"/>
        </a:p>
      </dgm:t>
    </dgm:pt>
    <dgm:pt modelId="{5061D0DB-E7AD-46E3-AB35-498C9ABA986F}" type="parTrans" cxnId="{0F579B5D-DFE2-4EFE-AA72-A6D4B433FE9A}">
      <dgm:prSet/>
      <dgm:spPr/>
      <dgm:t>
        <a:bodyPr/>
        <a:lstStyle/>
        <a:p>
          <a:endParaRPr lang="it-IT"/>
        </a:p>
      </dgm:t>
    </dgm:pt>
    <dgm:pt modelId="{5281AA93-8FDA-4F73-B7BC-E1E58A8E6797}" type="sibTrans" cxnId="{0F579B5D-DFE2-4EFE-AA72-A6D4B433FE9A}">
      <dgm:prSet/>
      <dgm:spPr/>
      <dgm:t>
        <a:bodyPr/>
        <a:lstStyle/>
        <a:p>
          <a:endParaRPr lang="it-IT"/>
        </a:p>
      </dgm:t>
    </dgm:pt>
    <dgm:pt modelId="{E88E2F2F-381E-4D22-9E3C-7EA1B0B91B7E}">
      <dgm:prSet custT="1"/>
      <dgm:spPr>
        <a:solidFill>
          <a:schemeClr val="tx2">
            <a:lumMod val="20000"/>
            <a:lumOff val="80000"/>
            <a:alpha val="90000"/>
          </a:schemeClr>
        </a:solidFill>
      </dgm:spPr>
      <dgm:t>
        <a:bodyPr/>
        <a:lstStyle/>
        <a:p>
          <a:r>
            <a:rPr lang="it-IT" sz="1600" b="0" dirty="0" smtClean="0"/>
            <a:t>Planification, péparation, organisation de réunions</a:t>
          </a:r>
        </a:p>
      </dgm:t>
    </dgm:pt>
    <dgm:pt modelId="{F0B9B927-5F02-4B39-A187-C14C1A1B0648}" type="parTrans" cxnId="{583EA47A-244C-4527-AAFE-EBB7FE230D1B}">
      <dgm:prSet/>
      <dgm:spPr/>
      <dgm:t>
        <a:bodyPr/>
        <a:lstStyle/>
        <a:p>
          <a:endParaRPr lang="it-IT"/>
        </a:p>
      </dgm:t>
    </dgm:pt>
    <dgm:pt modelId="{B38886F2-64B3-4AF5-AB80-C47B689864B2}" type="sibTrans" cxnId="{583EA47A-244C-4527-AAFE-EBB7FE230D1B}">
      <dgm:prSet/>
      <dgm:spPr/>
      <dgm:t>
        <a:bodyPr/>
        <a:lstStyle/>
        <a:p>
          <a:endParaRPr lang="it-IT"/>
        </a:p>
      </dgm:t>
    </dgm:pt>
    <dgm:pt modelId="{20944834-B762-426E-A340-BF3072E87C0B}">
      <dgm:prSet custT="1"/>
      <dgm:spPr>
        <a:solidFill>
          <a:schemeClr val="accent6">
            <a:lumMod val="20000"/>
            <a:lumOff val="80000"/>
            <a:alpha val="89804"/>
          </a:schemeClr>
        </a:solidFill>
      </dgm:spPr>
      <dgm:t>
        <a:bodyPr/>
        <a:lstStyle/>
        <a:p>
          <a:r>
            <a:rPr lang="it-IT" sz="1600" dirty="0" smtClean="0"/>
            <a:t>Plan ou vue d’ensemble</a:t>
          </a:r>
        </a:p>
      </dgm:t>
    </dgm:pt>
    <dgm:pt modelId="{EAB21100-51A4-4F8F-920B-49679B22BA86}" type="parTrans" cxnId="{4432BCCF-4E5C-46AB-BA44-B607E0D7C98C}">
      <dgm:prSet/>
      <dgm:spPr/>
      <dgm:t>
        <a:bodyPr/>
        <a:lstStyle/>
        <a:p>
          <a:endParaRPr lang="it-IT"/>
        </a:p>
      </dgm:t>
    </dgm:pt>
    <dgm:pt modelId="{2C489883-8C99-42B2-A0A2-9BA844491BC6}" type="sibTrans" cxnId="{4432BCCF-4E5C-46AB-BA44-B607E0D7C98C}">
      <dgm:prSet/>
      <dgm:spPr/>
      <dgm:t>
        <a:bodyPr/>
        <a:lstStyle/>
        <a:p>
          <a:endParaRPr lang="it-IT"/>
        </a:p>
      </dgm:t>
    </dgm:pt>
    <dgm:pt modelId="{BAB0527D-320D-4337-8252-4E469FCA5354}">
      <dgm:prSet custT="1"/>
      <dgm:spPr>
        <a:solidFill>
          <a:schemeClr val="accent6">
            <a:lumMod val="20000"/>
            <a:lumOff val="80000"/>
            <a:alpha val="89804"/>
          </a:schemeClr>
        </a:solidFill>
      </dgm:spPr>
      <dgm:t>
        <a:bodyPr/>
        <a:lstStyle/>
        <a:p>
          <a:r>
            <a:rPr lang="it-IT" sz="1600" dirty="0" smtClean="0"/>
            <a:t>Fusion des différentes composantes dans une version finale exhaustive</a:t>
          </a:r>
        </a:p>
      </dgm:t>
    </dgm:pt>
    <dgm:pt modelId="{83100C19-2921-4160-94A3-3C1C7CB63FA3}" type="parTrans" cxnId="{9CC8B75F-FA87-4D16-9C8A-76CF52DAB6D1}">
      <dgm:prSet/>
      <dgm:spPr/>
      <dgm:t>
        <a:bodyPr/>
        <a:lstStyle/>
        <a:p>
          <a:endParaRPr lang="it-IT"/>
        </a:p>
      </dgm:t>
    </dgm:pt>
    <dgm:pt modelId="{37D1200B-A9A8-4DF2-BFF6-3D17BC7D8A91}" type="sibTrans" cxnId="{9CC8B75F-FA87-4D16-9C8A-76CF52DAB6D1}">
      <dgm:prSet/>
      <dgm:spPr/>
      <dgm:t>
        <a:bodyPr/>
        <a:lstStyle/>
        <a:p>
          <a:endParaRPr lang="it-IT"/>
        </a:p>
      </dgm:t>
    </dgm:pt>
    <dgm:pt modelId="{7C5149E1-3C61-4A27-98E6-AFF8AAFF7BC8}">
      <dgm:prSet custT="1"/>
      <dgm:spPr>
        <a:solidFill>
          <a:schemeClr val="tx2">
            <a:lumMod val="20000"/>
            <a:lumOff val="80000"/>
            <a:alpha val="90000"/>
          </a:schemeClr>
        </a:solidFill>
      </dgm:spPr>
      <dgm:t>
        <a:bodyPr/>
        <a:lstStyle/>
        <a:p>
          <a:r>
            <a:rPr lang="it-IT" sz="1600" b="0" dirty="0" smtClean="0"/>
            <a:t>Consultations</a:t>
          </a:r>
        </a:p>
      </dgm:t>
    </dgm:pt>
    <dgm:pt modelId="{BFEFF6E7-FA64-42EC-AE50-252A487B6D9A}" type="parTrans" cxnId="{046B4CA2-B8A3-4E09-B00E-8DE04B3BDFDD}">
      <dgm:prSet/>
      <dgm:spPr/>
      <dgm:t>
        <a:bodyPr/>
        <a:lstStyle/>
        <a:p>
          <a:endParaRPr lang="fr-FR"/>
        </a:p>
      </dgm:t>
    </dgm:pt>
    <dgm:pt modelId="{4AB673B6-7E24-4B7C-A5C2-6CDDC1087128}" type="sibTrans" cxnId="{046B4CA2-B8A3-4E09-B00E-8DE04B3BDFDD}">
      <dgm:prSet/>
      <dgm:spPr/>
      <dgm:t>
        <a:bodyPr/>
        <a:lstStyle/>
        <a:p>
          <a:endParaRPr lang="fr-FR"/>
        </a:p>
      </dgm:t>
    </dgm:pt>
    <dgm:pt modelId="{18BECBE8-CB9C-4442-9B96-F745835F02DE}">
      <dgm:prSet custT="1"/>
      <dgm:spPr>
        <a:solidFill>
          <a:schemeClr val="tx2">
            <a:lumMod val="20000"/>
            <a:lumOff val="80000"/>
            <a:alpha val="90000"/>
          </a:schemeClr>
        </a:solidFill>
      </dgm:spPr>
      <dgm:t>
        <a:bodyPr/>
        <a:lstStyle/>
        <a:p>
          <a:r>
            <a:rPr lang="it-IT" sz="1600" b="0" dirty="0" smtClean="0"/>
            <a:t>Révisions</a:t>
          </a:r>
        </a:p>
      </dgm:t>
    </dgm:pt>
    <dgm:pt modelId="{1452A084-2A0A-4D91-A566-3F1B670DDA3E}" type="parTrans" cxnId="{8DD5D075-EDCF-4F5F-9BD1-372A553A4C7E}">
      <dgm:prSet/>
      <dgm:spPr/>
      <dgm:t>
        <a:bodyPr/>
        <a:lstStyle/>
        <a:p>
          <a:endParaRPr lang="fr-FR"/>
        </a:p>
      </dgm:t>
    </dgm:pt>
    <dgm:pt modelId="{6D9DC89B-C88D-48B4-A9E3-012BA02E1102}" type="sibTrans" cxnId="{8DD5D075-EDCF-4F5F-9BD1-372A553A4C7E}">
      <dgm:prSet/>
      <dgm:spPr/>
      <dgm:t>
        <a:bodyPr/>
        <a:lstStyle/>
        <a:p>
          <a:endParaRPr lang="fr-FR"/>
        </a:p>
      </dgm:t>
    </dgm:pt>
    <dgm:pt modelId="{D6BEE5CE-F3BF-49A2-8204-B8259817466F}">
      <dgm:prSet phldrT="[Testo]" custT="1"/>
      <dgm:spPr>
        <a:solidFill>
          <a:schemeClr val="accent6">
            <a:lumMod val="20000"/>
            <a:lumOff val="80000"/>
            <a:alpha val="89804"/>
          </a:schemeClr>
        </a:solidFill>
      </dgm:spPr>
      <dgm:t>
        <a:bodyPr/>
        <a:lstStyle/>
        <a:p>
          <a:r>
            <a:rPr lang="it-IT" sz="1600" dirty="0" smtClean="0"/>
            <a:t>Glossaire des notions clé</a:t>
          </a:r>
          <a:endParaRPr lang="it-IT" sz="1600" dirty="0"/>
        </a:p>
      </dgm:t>
    </dgm:pt>
    <dgm:pt modelId="{59A44048-7CD2-4743-9107-A38BCB4B2BC1}" type="parTrans" cxnId="{A0775C45-A281-4B71-B9CA-CB50D7E82903}">
      <dgm:prSet/>
      <dgm:spPr/>
      <dgm:t>
        <a:bodyPr/>
        <a:lstStyle/>
        <a:p>
          <a:endParaRPr lang="fr-FR"/>
        </a:p>
      </dgm:t>
    </dgm:pt>
    <dgm:pt modelId="{AEB843E4-C011-4240-8102-C391ED96A269}" type="sibTrans" cxnId="{A0775C45-A281-4B71-B9CA-CB50D7E82903}">
      <dgm:prSet/>
      <dgm:spPr/>
      <dgm:t>
        <a:bodyPr/>
        <a:lstStyle/>
        <a:p>
          <a:endParaRPr lang="fr-FR"/>
        </a:p>
      </dgm:t>
    </dgm:pt>
    <dgm:pt modelId="{7FC6E958-135E-4B5A-AA76-0B565A8A619C}">
      <dgm:prSet phldrT="[Testo]"/>
      <dgm:spPr>
        <a:solidFill>
          <a:schemeClr val="accent1">
            <a:lumMod val="20000"/>
            <a:lumOff val="80000"/>
            <a:alpha val="90000"/>
          </a:schemeClr>
        </a:solidFill>
      </dgm:spPr>
      <dgm:t>
        <a:bodyPr/>
        <a:lstStyle/>
        <a:p>
          <a:pPr marL="171450" indent="0" defTabSz="711200">
            <a:lnSpc>
              <a:spcPct val="90000"/>
            </a:lnSpc>
            <a:spcBef>
              <a:spcPct val="0"/>
            </a:spcBef>
            <a:spcAft>
              <a:spcPct val="15000"/>
            </a:spcAft>
            <a:buNone/>
          </a:pPr>
          <a:r>
            <a:rPr lang="it-IT" dirty="0" smtClean="0"/>
            <a:t>Information, consultation et participation</a:t>
          </a:r>
          <a:endParaRPr lang="it-IT" dirty="0"/>
        </a:p>
      </dgm:t>
    </dgm:pt>
    <dgm:pt modelId="{5444D5DB-7714-4ABE-8D2B-5F16D9758501}" type="parTrans" cxnId="{73AF9E7A-4C24-45F5-A588-C3A729806F3B}">
      <dgm:prSet/>
      <dgm:spPr/>
      <dgm:t>
        <a:bodyPr/>
        <a:lstStyle/>
        <a:p>
          <a:endParaRPr lang="fr-FR"/>
        </a:p>
      </dgm:t>
    </dgm:pt>
    <dgm:pt modelId="{37C5E4A4-DE8D-4567-B15D-9536D6209A20}" type="sibTrans" cxnId="{73AF9E7A-4C24-45F5-A588-C3A729806F3B}">
      <dgm:prSet/>
      <dgm:spPr/>
      <dgm:t>
        <a:bodyPr/>
        <a:lstStyle/>
        <a:p>
          <a:endParaRPr lang="fr-FR"/>
        </a:p>
      </dgm:t>
    </dgm:pt>
    <dgm:pt modelId="{47CD1B14-FB00-454F-BCDD-D3B1DECA32EB}">
      <dgm:prSet phldrT="[Testo]"/>
      <dgm:spPr>
        <a:solidFill>
          <a:schemeClr val="accent1">
            <a:lumMod val="20000"/>
            <a:lumOff val="8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t>Circulation régulière des versions et mises à jour</a:t>
          </a:r>
          <a:endParaRPr lang="it-IT" dirty="0"/>
        </a:p>
      </dgm:t>
    </dgm:pt>
    <dgm:pt modelId="{7A4A703E-6231-4CDE-9775-E66902497C14}" type="parTrans" cxnId="{00581A9A-28F7-429B-BEC0-364040785819}">
      <dgm:prSet/>
      <dgm:spPr/>
      <dgm:t>
        <a:bodyPr/>
        <a:lstStyle/>
        <a:p>
          <a:endParaRPr lang="fr-FR"/>
        </a:p>
      </dgm:t>
    </dgm:pt>
    <dgm:pt modelId="{DDF26F7C-222D-4C0B-9802-1E74A87F09A1}" type="sibTrans" cxnId="{00581A9A-28F7-429B-BEC0-364040785819}">
      <dgm:prSet/>
      <dgm:spPr/>
      <dgm:t>
        <a:bodyPr/>
        <a:lstStyle/>
        <a:p>
          <a:endParaRPr lang="fr-FR"/>
        </a:p>
      </dgm:t>
    </dgm:pt>
    <dgm:pt modelId="{4FC250A1-89D0-4EB9-A5AB-F49C5F323F45}" type="pres">
      <dgm:prSet presAssocID="{A5A98E92-5EB3-45AE-A489-377123E09715}" presName="Name0" presStyleCnt="0">
        <dgm:presLayoutVars>
          <dgm:dir/>
          <dgm:animLvl val="lvl"/>
          <dgm:resizeHandles val="exact"/>
        </dgm:presLayoutVars>
      </dgm:prSet>
      <dgm:spPr/>
      <dgm:t>
        <a:bodyPr/>
        <a:lstStyle/>
        <a:p>
          <a:endParaRPr lang="it-IT"/>
        </a:p>
      </dgm:t>
    </dgm:pt>
    <dgm:pt modelId="{C752F7B3-CBC4-4C7B-B882-0BFA11C1EFED}" type="pres">
      <dgm:prSet presAssocID="{977E4B39-395E-409B-98BE-4FA93A48E515}" presName="linNode" presStyleCnt="0"/>
      <dgm:spPr/>
    </dgm:pt>
    <dgm:pt modelId="{F7196835-7925-4630-95FB-9A7BE9888A1C}" type="pres">
      <dgm:prSet presAssocID="{977E4B39-395E-409B-98BE-4FA93A48E515}" presName="parentText" presStyleLbl="node1" presStyleIdx="0" presStyleCnt="3" custScaleX="104211">
        <dgm:presLayoutVars>
          <dgm:chMax val="1"/>
          <dgm:bulletEnabled val="1"/>
        </dgm:presLayoutVars>
      </dgm:prSet>
      <dgm:spPr/>
      <dgm:t>
        <a:bodyPr/>
        <a:lstStyle/>
        <a:p>
          <a:endParaRPr lang="it-IT"/>
        </a:p>
      </dgm:t>
    </dgm:pt>
    <dgm:pt modelId="{B3A2D1D2-D3AE-441F-9A9A-9BCBB539EE27}" type="pres">
      <dgm:prSet presAssocID="{977E4B39-395E-409B-98BE-4FA93A48E515}" presName="descendantText" presStyleLbl="alignAccFollowNode1" presStyleIdx="0" presStyleCnt="3" custScaleX="136005">
        <dgm:presLayoutVars>
          <dgm:bulletEnabled val="1"/>
        </dgm:presLayoutVars>
      </dgm:prSet>
      <dgm:spPr/>
      <dgm:t>
        <a:bodyPr/>
        <a:lstStyle/>
        <a:p>
          <a:endParaRPr lang="it-IT"/>
        </a:p>
      </dgm:t>
    </dgm:pt>
    <dgm:pt modelId="{2B64203B-D6D9-4C18-B24A-9C0C8223F0E3}" type="pres">
      <dgm:prSet presAssocID="{CCFF7A53-480C-4306-9512-9E08007AA88F}" presName="sp" presStyleCnt="0"/>
      <dgm:spPr/>
    </dgm:pt>
    <dgm:pt modelId="{2340F3F8-D4DF-4D90-978F-49CD11FAC61D}" type="pres">
      <dgm:prSet presAssocID="{EEAE1314-596C-466F-BCA9-6B2736B1F6F4}" presName="linNode" presStyleCnt="0"/>
      <dgm:spPr/>
    </dgm:pt>
    <dgm:pt modelId="{D5DE6DBC-BEDD-45C0-97D2-62E7CC706E6B}" type="pres">
      <dgm:prSet presAssocID="{EEAE1314-596C-466F-BCA9-6B2736B1F6F4}" presName="parentText" presStyleLbl="node1" presStyleIdx="1" presStyleCnt="3" custScaleX="85391">
        <dgm:presLayoutVars>
          <dgm:chMax val="1"/>
          <dgm:bulletEnabled val="1"/>
        </dgm:presLayoutVars>
      </dgm:prSet>
      <dgm:spPr/>
      <dgm:t>
        <a:bodyPr/>
        <a:lstStyle/>
        <a:p>
          <a:endParaRPr lang="it-IT"/>
        </a:p>
      </dgm:t>
    </dgm:pt>
    <dgm:pt modelId="{308FDDC2-C6A7-4738-96A7-AD724C056B68}" type="pres">
      <dgm:prSet presAssocID="{EEAE1314-596C-466F-BCA9-6B2736B1F6F4}" presName="descendantText" presStyleLbl="alignAccFollowNode1" presStyleIdx="1" presStyleCnt="3" custScaleX="95034" custLinFactNeighborX="353" custLinFactNeighborY="-1741">
        <dgm:presLayoutVars>
          <dgm:bulletEnabled val="1"/>
        </dgm:presLayoutVars>
      </dgm:prSet>
      <dgm:spPr/>
      <dgm:t>
        <a:bodyPr/>
        <a:lstStyle/>
        <a:p>
          <a:endParaRPr lang="it-IT"/>
        </a:p>
      </dgm:t>
    </dgm:pt>
    <dgm:pt modelId="{A702F283-5C06-4AA9-B883-0B24A0CD13E3}" type="pres">
      <dgm:prSet presAssocID="{3CEEA894-1CDF-457E-80EE-F68663D87FFD}" presName="sp" presStyleCnt="0"/>
      <dgm:spPr/>
    </dgm:pt>
    <dgm:pt modelId="{9438B9F1-F7ED-4407-AA11-319D5FE48D89}" type="pres">
      <dgm:prSet presAssocID="{A75774D6-AE09-49AB-B87F-EBBBEE07C12A}" presName="linNode" presStyleCnt="0"/>
      <dgm:spPr/>
    </dgm:pt>
    <dgm:pt modelId="{BA290AB7-14E5-4EA7-AD14-E1E9E6C7CC98}" type="pres">
      <dgm:prSet presAssocID="{A75774D6-AE09-49AB-B87F-EBBBEE07C12A}" presName="parentText" presStyleLbl="node1" presStyleIdx="2" presStyleCnt="3" custScaleX="86702" custLinFactNeighborX="-9" custLinFactNeighborY="-400">
        <dgm:presLayoutVars>
          <dgm:chMax val="1"/>
          <dgm:bulletEnabled val="1"/>
        </dgm:presLayoutVars>
      </dgm:prSet>
      <dgm:spPr/>
      <dgm:t>
        <a:bodyPr/>
        <a:lstStyle/>
        <a:p>
          <a:endParaRPr lang="it-IT"/>
        </a:p>
      </dgm:t>
    </dgm:pt>
    <dgm:pt modelId="{FF8E9E48-2968-4AAC-9A3A-3C5075D8D363}" type="pres">
      <dgm:prSet presAssocID="{A75774D6-AE09-49AB-B87F-EBBBEE07C12A}" presName="descendantText" presStyleLbl="alignAccFollowNode1" presStyleIdx="2" presStyleCnt="3" custScaleX="81087" custLinFactNeighborX="-958" custLinFactNeighborY="-265">
        <dgm:presLayoutVars>
          <dgm:bulletEnabled val="1"/>
        </dgm:presLayoutVars>
      </dgm:prSet>
      <dgm:spPr/>
      <dgm:t>
        <a:bodyPr/>
        <a:lstStyle/>
        <a:p>
          <a:endParaRPr lang="it-IT"/>
        </a:p>
      </dgm:t>
    </dgm:pt>
  </dgm:ptLst>
  <dgm:cxnLst>
    <dgm:cxn modelId="{78F54DB2-F44F-42BA-8EE9-C5CE55D7BDFE}" srcId="{A5A98E92-5EB3-45AE-A489-377123E09715}" destId="{EEAE1314-596C-466F-BCA9-6B2736B1F6F4}" srcOrd="1" destOrd="0" parTransId="{A1528D58-02DE-4556-A9FE-091DC35F746B}" sibTransId="{3CEEA894-1CDF-457E-80EE-F68663D87FFD}"/>
    <dgm:cxn modelId="{4432BCCF-4E5C-46AB-BA44-B607E0D7C98C}" srcId="{EEAE1314-596C-466F-BCA9-6B2736B1F6F4}" destId="{20944834-B762-426E-A340-BF3072E87C0B}" srcOrd="2" destOrd="0" parTransId="{EAB21100-51A4-4F8F-920B-49679B22BA86}" sibTransId="{2C489883-8C99-42B2-A0A2-9BA844491BC6}"/>
    <dgm:cxn modelId="{4D7809F6-AEA9-4D35-8E98-B365764FB8A3}" srcId="{A5A98E92-5EB3-45AE-A489-377123E09715}" destId="{A75774D6-AE09-49AB-B87F-EBBBEE07C12A}" srcOrd="2" destOrd="0" parTransId="{DA939069-CBBB-42E5-873E-4E227426262C}" sibTransId="{38B4E34A-B37E-4F9C-815F-65D2A48E9A5A}"/>
    <dgm:cxn modelId="{7CDB2FB1-1FEB-DE4F-AACF-7C91A8CB1655}" type="presOf" srcId="{BAB0527D-320D-4337-8252-4E469FCA5354}" destId="{308FDDC2-C6A7-4738-96A7-AD724C056B68}" srcOrd="0" destOrd="3" presId="urn:microsoft.com/office/officeart/2005/8/layout/vList5"/>
    <dgm:cxn modelId="{4D966895-B6CD-4D1E-B708-9DC036E6B7BB}" srcId="{EEAE1314-596C-466F-BCA9-6B2736B1F6F4}" destId="{EC249DB0-AEC1-4345-AFB5-54A37E65EBF9}" srcOrd="0" destOrd="0" parTransId="{5BC7E55C-80B3-4CAE-A1B8-0E9BB4D294A6}" sibTransId="{789B0941-60ED-4AA8-86D1-D731C897979A}"/>
    <dgm:cxn modelId="{0F579B5D-DFE2-4EFE-AA72-A6D4B433FE9A}" srcId="{A75774D6-AE09-49AB-B87F-EBBBEE07C12A}" destId="{1F8BAE20-AFE0-4E7A-B233-FFDCF2E58689}" srcOrd="0" destOrd="0" parTransId="{5061D0DB-E7AD-46E3-AB35-498C9ABA986F}" sibTransId="{5281AA93-8FDA-4F73-B7BC-E1E58A8E6797}"/>
    <dgm:cxn modelId="{CA538335-AF29-4C2B-A07C-3717C126B652}" type="presOf" srcId="{47CD1B14-FB00-454F-BCDD-D3B1DECA32EB}" destId="{FF8E9E48-2968-4AAC-9A3A-3C5075D8D363}" srcOrd="0" destOrd="2" presId="urn:microsoft.com/office/officeart/2005/8/layout/vList5"/>
    <dgm:cxn modelId="{9CC8B75F-FA87-4D16-9C8A-76CF52DAB6D1}" srcId="{EEAE1314-596C-466F-BCA9-6B2736B1F6F4}" destId="{BAB0527D-320D-4337-8252-4E469FCA5354}" srcOrd="3" destOrd="0" parTransId="{83100C19-2921-4160-94A3-3C1C7CB63FA3}" sibTransId="{37D1200B-A9A8-4DF2-BFF6-3D17BC7D8A91}"/>
    <dgm:cxn modelId="{62147D6B-8B27-47DF-83D9-3F820D2B11CA}" type="presOf" srcId="{7FC6E958-135E-4B5A-AA76-0B565A8A619C}" destId="{FF8E9E48-2968-4AAC-9A3A-3C5075D8D363}" srcOrd="0" destOrd="1" presId="urn:microsoft.com/office/officeart/2005/8/layout/vList5"/>
    <dgm:cxn modelId="{73AF9E7A-4C24-45F5-A588-C3A729806F3B}" srcId="{A75774D6-AE09-49AB-B87F-EBBBEE07C12A}" destId="{7FC6E958-135E-4B5A-AA76-0B565A8A619C}" srcOrd="1" destOrd="0" parTransId="{5444D5DB-7714-4ABE-8D2B-5F16D9758501}" sibTransId="{37C5E4A4-DE8D-4567-B15D-9536D6209A20}"/>
    <dgm:cxn modelId="{FFC002DA-F15C-6A40-8A17-484962048748}" type="presOf" srcId="{A5A98E92-5EB3-45AE-A489-377123E09715}" destId="{4FC250A1-89D0-4EB9-A5AB-F49C5F323F45}" srcOrd="0" destOrd="0" presId="urn:microsoft.com/office/officeart/2005/8/layout/vList5"/>
    <dgm:cxn modelId="{2614CC86-CBAE-624E-839A-6D3B9402F22D}" type="presOf" srcId="{EEAE1314-596C-466F-BCA9-6B2736B1F6F4}" destId="{D5DE6DBC-BEDD-45C0-97D2-62E7CC706E6B}" srcOrd="0" destOrd="0" presId="urn:microsoft.com/office/officeart/2005/8/layout/vList5"/>
    <dgm:cxn modelId="{296A7979-BBB5-8D48-ABF5-7959D722BC11}" type="presOf" srcId="{EC249DB0-AEC1-4345-AFB5-54A37E65EBF9}" destId="{308FDDC2-C6A7-4738-96A7-AD724C056B68}" srcOrd="0" destOrd="0" presId="urn:microsoft.com/office/officeart/2005/8/layout/vList5"/>
    <dgm:cxn modelId="{046B4CA2-B8A3-4E09-B00E-8DE04B3BDFDD}" srcId="{977E4B39-395E-409B-98BE-4FA93A48E515}" destId="{7C5149E1-3C61-4A27-98E6-AFF8AAFF7BC8}" srcOrd="2" destOrd="0" parTransId="{BFEFF6E7-FA64-42EC-AE50-252A487B6D9A}" sibTransId="{4AB673B6-7E24-4B7C-A5C2-6CDDC1087128}"/>
    <dgm:cxn modelId="{221B35A2-0BFB-4F75-B033-744BFB18F0B8}" srcId="{A5A98E92-5EB3-45AE-A489-377123E09715}" destId="{977E4B39-395E-409B-98BE-4FA93A48E515}" srcOrd="0" destOrd="0" parTransId="{4EADCB83-ADB5-4846-8318-E354FF13C510}" sibTransId="{CCFF7A53-480C-4306-9512-9E08007AA88F}"/>
    <dgm:cxn modelId="{46907FD8-76DA-6E4C-B91F-A896A6E1C516}" type="presOf" srcId="{1F8BAE20-AFE0-4E7A-B233-FFDCF2E58689}" destId="{FF8E9E48-2968-4AAC-9A3A-3C5075D8D363}" srcOrd="0" destOrd="0" presId="urn:microsoft.com/office/officeart/2005/8/layout/vList5"/>
    <dgm:cxn modelId="{7095E0D5-3801-714A-AD79-F85FCEEDF24F}" type="presOf" srcId="{E88E2F2F-381E-4D22-9E3C-7EA1B0B91B7E}" destId="{B3A2D1D2-D3AE-441F-9A9A-9BCBB539EE27}" srcOrd="0" destOrd="1" presId="urn:microsoft.com/office/officeart/2005/8/layout/vList5"/>
    <dgm:cxn modelId="{076CB5E1-28FF-6145-83E0-3E42B2FE0944}" type="presOf" srcId="{977E4B39-395E-409B-98BE-4FA93A48E515}" destId="{F7196835-7925-4630-95FB-9A7BE9888A1C}" srcOrd="0" destOrd="0" presId="urn:microsoft.com/office/officeart/2005/8/layout/vList5"/>
    <dgm:cxn modelId="{9DF05EFA-46BC-47A2-ADFC-F8CB97930DD6}" type="presOf" srcId="{7C5149E1-3C61-4A27-98E6-AFF8AAFF7BC8}" destId="{B3A2D1D2-D3AE-441F-9A9A-9BCBB539EE27}" srcOrd="0" destOrd="2" presId="urn:microsoft.com/office/officeart/2005/8/layout/vList5"/>
    <dgm:cxn modelId="{00581A9A-28F7-429B-BEC0-364040785819}" srcId="{A75774D6-AE09-49AB-B87F-EBBBEE07C12A}" destId="{47CD1B14-FB00-454F-BCDD-D3B1DECA32EB}" srcOrd="2" destOrd="0" parTransId="{7A4A703E-6231-4CDE-9775-E66902497C14}" sibTransId="{DDF26F7C-222D-4C0B-9802-1E74A87F09A1}"/>
    <dgm:cxn modelId="{583EA47A-244C-4527-AAFE-EBB7FE230D1B}" srcId="{977E4B39-395E-409B-98BE-4FA93A48E515}" destId="{E88E2F2F-381E-4D22-9E3C-7EA1B0B91B7E}" srcOrd="1" destOrd="0" parTransId="{F0B9B927-5F02-4B39-A187-C14C1A1B0648}" sibTransId="{B38886F2-64B3-4AF5-AB80-C47B689864B2}"/>
    <dgm:cxn modelId="{7BCC7A09-17C4-2549-943C-1AB8D7A97897}" type="presOf" srcId="{A75774D6-AE09-49AB-B87F-EBBBEE07C12A}" destId="{BA290AB7-14E5-4EA7-AD14-E1E9E6C7CC98}" srcOrd="0" destOrd="0" presId="urn:microsoft.com/office/officeart/2005/8/layout/vList5"/>
    <dgm:cxn modelId="{8DD5D075-EDCF-4F5F-9BD1-372A553A4C7E}" srcId="{977E4B39-395E-409B-98BE-4FA93A48E515}" destId="{18BECBE8-CB9C-4442-9B96-F745835F02DE}" srcOrd="3" destOrd="0" parTransId="{1452A084-2A0A-4D91-A566-3F1B670DDA3E}" sibTransId="{6D9DC89B-C88D-48B4-A9E3-012BA02E1102}"/>
    <dgm:cxn modelId="{A0775C45-A281-4B71-B9CA-CB50D7E82903}" srcId="{EEAE1314-596C-466F-BCA9-6B2736B1F6F4}" destId="{D6BEE5CE-F3BF-49A2-8204-B8259817466F}" srcOrd="1" destOrd="0" parTransId="{59A44048-7CD2-4743-9107-A38BCB4B2BC1}" sibTransId="{AEB843E4-C011-4240-8102-C391ED96A269}"/>
    <dgm:cxn modelId="{434000B5-A0DE-4DC0-866D-2CCB527CDC8D}" type="presOf" srcId="{18BECBE8-CB9C-4442-9B96-F745835F02DE}" destId="{B3A2D1D2-D3AE-441F-9A9A-9BCBB539EE27}" srcOrd="0" destOrd="3" presId="urn:microsoft.com/office/officeart/2005/8/layout/vList5"/>
    <dgm:cxn modelId="{F48D9782-6E1A-41D7-85F4-9FC1A932B4B3}" type="presOf" srcId="{D6BEE5CE-F3BF-49A2-8204-B8259817466F}" destId="{308FDDC2-C6A7-4738-96A7-AD724C056B68}" srcOrd="0" destOrd="1" presId="urn:microsoft.com/office/officeart/2005/8/layout/vList5"/>
    <dgm:cxn modelId="{4738B78D-8B1E-384E-B4C7-0D1FFE5F11B7}" type="presOf" srcId="{20944834-B762-426E-A340-BF3072E87C0B}" destId="{308FDDC2-C6A7-4738-96A7-AD724C056B68}" srcOrd="0" destOrd="2" presId="urn:microsoft.com/office/officeart/2005/8/layout/vList5"/>
    <dgm:cxn modelId="{FD29EDB0-7711-40B9-986C-5AB01D251F90}" srcId="{977E4B39-395E-409B-98BE-4FA93A48E515}" destId="{DFED99EF-90AF-4AB9-9B51-D887A558B208}" srcOrd="0" destOrd="0" parTransId="{FAD6ADAE-EB62-40E2-90E0-0AC561396966}" sibTransId="{DF2073D9-B9FE-46B2-A2A2-96BE22BAFB51}"/>
    <dgm:cxn modelId="{564107DE-6BC8-8B4A-AD98-56DA02EB012A}" type="presOf" srcId="{DFED99EF-90AF-4AB9-9B51-D887A558B208}" destId="{B3A2D1D2-D3AE-441F-9A9A-9BCBB539EE27}" srcOrd="0" destOrd="0" presId="urn:microsoft.com/office/officeart/2005/8/layout/vList5"/>
    <dgm:cxn modelId="{22951C80-E4E9-A54B-BC49-6F9A5F2DCC36}" type="presParOf" srcId="{4FC250A1-89D0-4EB9-A5AB-F49C5F323F45}" destId="{C752F7B3-CBC4-4C7B-B882-0BFA11C1EFED}" srcOrd="0" destOrd="0" presId="urn:microsoft.com/office/officeart/2005/8/layout/vList5"/>
    <dgm:cxn modelId="{C018543F-1784-0C40-8639-9F2AD625CBC4}" type="presParOf" srcId="{C752F7B3-CBC4-4C7B-B882-0BFA11C1EFED}" destId="{F7196835-7925-4630-95FB-9A7BE9888A1C}" srcOrd="0" destOrd="0" presId="urn:microsoft.com/office/officeart/2005/8/layout/vList5"/>
    <dgm:cxn modelId="{124C9302-8196-DB4A-BF29-0E9077FA182C}" type="presParOf" srcId="{C752F7B3-CBC4-4C7B-B882-0BFA11C1EFED}" destId="{B3A2D1D2-D3AE-441F-9A9A-9BCBB539EE27}" srcOrd="1" destOrd="0" presId="urn:microsoft.com/office/officeart/2005/8/layout/vList5"/>
    <dgm:cxn modelId="{A897CBE1-8EE0-BD4D-808F-43364BD089C9}" type="presParOf" srcId="{4FC250A1-89D0-4EB9-A5AB-F49C5F323F45}" destId="{2B64203B-D6D9-4C18-B24A-9C0C8223F0E3}" srcOrd="1" destOrd="0" presId="urn:microsoft.com/office/officeart/2005/8/layout/vList5"/>
    <dgm:cxn modelId="{223D8D5C-192E-784E-98BE-0D5C3043236A}" type="presParOf" srcId="{4FC250A1-89D0-4EB9-A5AB-F49C5F323F45}" destId="{2340F3F8-D4DF-4D90-978F-49CD11FAC61D}" srcOrd="2" destOrd="0" presId="urn:microsoft.com/office/officeart/2005/8/layout/vList5"/>
    <dgm:cxn modelId="{40C8AA61-7F87-7249-92C9-60AE014985FB}" type="presParOf" srcId="{2340F3F8-D4DF-4D90-978F-49CD11FAC61D}" destId="{D5DE6DBC-BEDD-45C0-97D2-62E7CC706E6B}" srcOrd="0" destOrd="0" presId="urn:microsoft.com/office/officeart/2005/8/layout/vList5"/>
    <dgm:cxn modelId="{DF4BB1F4-8A5A-1041-AF7E-0C3ABF2BFCBC}" type="presParOf" srcId="{2340F3F8-D4DF-4D90-978F-49CD11FAC61D}" destId="{308FDDC2-C6A7-4738-96A7-AD724C056B68}" srcOrd="1" destOrd="0" presId="urn:microsoft.com/office/officeart/2005/8/layout/vList5"/>
    <dgm:cxn modelId="{0E9B3668-D441-F741-B1EB-2CA0D50B3A1E}" type="presParOf" srcId="{4FC250A1-89D0-4EB9-A5AB-F49C5F323F45}" destId="{A702F283-5C06-4AA9-B883-0B24A0CD13E3}" srcOrd="3" destOrd="0" presId="urn:microsoft.com/office/officeart/2005/8/layout/vList5"/>
    <dgm:cxn modelId="{D04FA5D6-404C-844F-A25F-E72B796CCA5D}" type="presParOf" srcId="{4FC250A1-89D0-4EB9-A5AB-F49C5F323F45}" destId="{9438B9F1-F7ED-4407-AA11-319D5FE48D89}" srcOrd="4" destOrd="0" presId="urn:microsoft.com/office/officeart/2005/8/layout/vList5"/>
    <dgm:cxn modelId="{98FF231D-95E9-C549-AB49-FD04FE511B34}" type="presParOf" srcId="{9438B9F1-F7ED-4407-AA11-319D5FE48D89}" destId="{BA290AB7-14E5-4EA7-AD14-E1E9E6C7CC98}" srcOrd="0" destOrd="0" presId="urn:microsoft.com/office/officeart/2005/8/layout/vList5"/>
    <dgm:cxn modelId="{E820B05B-B1B1-DE40-9D72-744A499430F3}" type="presParOf" srcId="{9438B9F1-F7ED-4407-AA11-319D5FE48D89}" destId="{FF8E9E48-2968-4AAC-9A3A-3C5075D8D36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2D1D2-D3AE-441F-9A9A-9BCBB539EE27}">
      <dsp:nvSpPr>
        <dsp:cNvPr id="0" name=""/>
        <dsp:cNvSpPr/>
      </dsp:nvSpPr>
      <dsp:spPr>
        <a:xfrm rot="5400000">
          <a:off x="5095891" y="-2308750"/>
          <a:ext cx="1193577" cy="6113993"/>
        </a:xfrm>
        <a:prstGeom prst="round2SameRect">
          <a:avLst/>
        </a:prstGeom>
        <a:solidFill>
          <a:schemeClr val="tx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it-IT" sz="1600" b="0" kern="1200" dirty="0" smtClean="0"/>
            <a:t>Préparation desdocuments d’avant-projet</a:t>
          </a:r>
          <a:endParaRPr lang="it-IT" sz="1600" b="0" kern="1200" dirty="0"/>
        </a:p>
        <a:p>
          <a:pPr marL="171450" lvl="1" indent="-171450" algn="l" defTabSz="711200">
            <a:lnSpc>
              <a:spcPct val="90000"/>
            </a:lnSpc>
            <a:spcBef>
              <a:spcPct val="0"/>
            </a:spcBef>
            <a:spcAft>
              <a:spcPct val="15000"/>
            </a:spcAft>
            <a:buChar char="••"/>
          </a:pPr>
          <a:r>
            <a:rPr lang="it-IT" sz="1600" b="0" kern="1200" dirty="0" smtClean="0"/>
            <a:t>Planification, péparation, organisation de réunions</a:t>
          </a:r>
        </a:p>
        <a:p>
          <a:pPr marL="171450" lvl="1" indent="-171450" algn="l" defTabSz="711200">
            <a:lnSpc>
              <a:spcPct val="90000"/>
            </a:lnSpc>
            <a:spcBef>
              <a:spcPct val="0"/>
            </a:spcBef>
            <a:spcAft>
              <a:spcPct val="15000"/>
            </a:spcAft>
            <a:buChar char="••"/>
          </a:pPr>
          <a:r>
            <a:rPr lang="it-IT" sz="1600" b="0" kern="1200" dirty="0" smtClean="0"/>
            <a:t>Consultations</a:t>
          </a:r>
        </a:p>
        <a:p>
          <a:pPr marL="171450" lvl="1" indent="-171450" algn="l" defTabSz="711200">
            <a:lnSpc>
              <a:spcPct val="90000"/>
            </a:lnSpc>
            <a:spcBef>
              <a:spcPct val="0"/>
            </a:spcBef>
            <a:spcAft>
              <a:spcPct val="15000"/>
            </a:spcAft>
            <a:buChar char="••"/>
          </a:pPr>
          <a:r>
            <a:rPr lang="it-IT" sz="1600" b="0" kern="1200" dirty="0" smtClean="0"/>
            <a:t>Révisions</a:t>
          </a:r>
        </a:p>
      </dsp:txBody>
      <dsp:txXfrm rot="-5400000">
        <a:off x="2635683" y="209724"/>
        <a:ext cx="6055727" cy="1077045"/>
      </dsp:txXfrm>
    </dsp:sp>
    <dsp:sp modelId="{F7196835-7925-4630-95FB-9A7BE9888A1C}">
      <dsp:nvSpPr>
        <dsp:cNvPr id="0" name=""/>
        <dsp:cNvSpPr/>
      </dsp:nvSpPr>
      <dsp:spPr>
        <a:xfrm>
          <a:off x="528" y="2260"/>
          <a:ext cx="2635155" cy="1491971"/>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it-IT" sz="2900" kern="1200" dirty="0" smtClean="0"/>
            <a:t>Plan</a:t>
          </a:r>
          <a:r>
            <a:rPr lang="it-IT" sz="2900" kern="1200" baseline="0" dirty="0" smtClean="0"/>
            <a:t> de travail </a:t>
          </a:r>
          <a:endParaRPr lang="it-IT" sz="2900" kern="1200" dirty="0"/>
        </a:p>
      </dsp:txBody>
      <dsp:txXfrm>
        <a:off x="73360" y="75092"/>
        <a:ext cx="2489491" cy="1346307"/>
      </dsp:txXfrm>
    </dsp:sp>
    <dsp:sp modelId="{308FDDC2-C6A7-4738-96A7-AD724C056B68}">
      <dsp:nvSpPr>
        <dsp:cNvPr id="0" name=""/>
        <dsp:cNvSpPr/>
      </dsp:nvSpPr>
      <dsp:spPr>
        <a:xfrm rot="5400000">
          <a:off x="4765754" y="-366978"/>
          <a:ext cx="1193577" cy="5322029"/>
        </a:xfrm>
        <a:prstGeom prst="round2SameRect">
          <a:avLst/>
        </a:prstGeom>
        <a:solidFill>
          <a:schemeClr val="accent6">
            <a:lumMod val="20000"/>
            <a:lumOff val="80000"/>
            <a:alpha val="89804"/>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smtClean="0"/>
            <a:t>Document de travail </a:t>
          </a:r>
          <a:endParaRPr lang="it-IT" sz="1600" kern="1200" dirty="0"/>
        </a:p>
        <a:p>
          <a:pPr marL="171450" lvl="1" indent="-171450" algn="l" defTabSz="711200">
            <a:lnSpc>
              <a:spcPct val="90000"/>
            </a:lnSpc>
            <a:spcBef>
              <a:spcPct val="0"/>
            </a:spcBef>
            <a:spcAft>
              <a:spcPct val="15000"/>
            </a:spcAft>
            <a:buChar char="••"/>
          </a:pPr>
          <a:r>
            <a:rPr lang="it-IT" sz="1600" kern="1200" dirty="0" smtClean="0"/>
            <a:t>Glossaire des notions clé</a:t>
          </a:r>
          <a:endParaRPr lang="it-IT" sz="1600" kern="1200" dirty="0"/>
        </a:p>
        <a:p>
          <a:pPr marL="171450" lvl="1" indent="-171450" algn="l" defTabSz="711200">
            <a:lnSpc>
              <a:spcPct val="90000"/>
            </a:lnSpc>
            <a:spcBef>
              <a:spcPct val="0"/>
            </a:spcBef>
            <a:spcAft>
              <a:spcPct val="15000"/>
            </a:spcAft>
            <a:buChar char="••"/>
          </a:pPr>
          <a:r>
            <a:rPr lang="it-IT" sz="1600" kern="1200" dirty="0" smtClean="0"/>
            <a:t>Plan ou vue d’ensemble</a:t>
          </a:r>
        </a:p>
        <a:p>
          <a:pPr marL="171450" lvl="1" indent="-171450" algn="l" defTabSz="711200">
            <a:lnSpc>
              <a:spcPct val="90000"/>
            </a:lnSpc>
            <a:spcBef>
              <a:spcPct val="0"/>
            </a:spcBef>
            <a:spcAft>
              <a:spcPct val="15000"/>
            </a:spcAft>
            <a:buChar char="••"/>
          </a:pPr>
          <a:r>
            <a:rPr lang="it-IT" sz="1600" kern="1200" dirty="0" smtClean="0"/>
            <a:t>Fusion des différentes composantes dans une version finale exhaustive</a:t>
          </a:r>
        </a:p>
      </dsp:txBody>
      <dsp:txXfrm rot="-5400000">
        <a:off x="2701528" y="1755514"/>
        <a:ext cx="5263763" cy="1077045"/>
      </dsp:txXfrm>
    </dsp:sp>
    <dsp:sp modelId="{D5DE6DBC-BEDD-45C0-97D2-62E7CC706E6B}">
      <dsp:nvSpPr>
        <dsp:cNvPr id="0" name=""/>
        <dsp:cNvSpPr/>
      </dsp:nvSpPr>
      <dsp:spPr>
        <a:xfrm>
          <a:off x="528" y="1568830"/>
          <a:ext cx="2689879" cy="1491971"/>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it-IT" sz="2900" kern="1200" dirty="0" smtClean="0"/>
            <a:t>Rédaction</a:t>
          </a:r>
          <a:endParaRPr lang="it-IT" sz="2900" kern="1200" dirty="0"/>
        </a:p>
      </dsp:txBody>
      <dsp:txXfrm>
        <a:off x="73360" y="1641662"/>
        <a:ext cx="2544215" cy="1346307"/>
      </dsp:txXfrm>
    </dsp:sp>
    <dsp:sp modelId="{FF8E9E48-2968-4AAC-9A3A-3C5075D8D363}">
      <dsp:nvSpPr>
        <dsp:cNvPr id="0" name=""/>
        <dsp:cNvSpPr/>
      </dsp:nvSpPr>
      <dsp:spPr>
        <a:xfrm rot="5400000">
          <a:off x="4375228" y="1607734"/>
          <a:ext cx="1193577" cy="4540978"/>
        </a:xfrm>
        <a:prstGeom prst="round2SameRect">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0" algn="l" defTabSz="711200">
            <a:lnSpc>
              <a:spcPct val="90000"/>
            </a:lnSpc>
            <a:spcBef>
              <a:spcPct val="0"/>
            </a:spcBef>
            <a:spcAft>
              <a:spcPct val="15000"/>
            </a:spcAft>
            <a:buChar char="••"/>
          </a:pPr>
          <a:r>
            <a:rPr lang="it-IT" sz="1600" kern="1200" dirty="0" smtClean="0"/>
            <a:t>PDI </a:t>
          </a:r>
          <a:r>
            <a:rPr lang="it-IT" sz="1600" kern="1200" dirty="0" smtClean="0"/>
            <a:t>au coeur du processus</a:t>
          </a:r>
          <a:endParaRPr lang="it-IT" sz="1600" kern="1200" dirty="0"/>
        </a:p>
        <a:p>
          <a:pPr marL="171450" lvl="1" indent="0" algn="l" defTabSz="711200">
            <a:lnSpc>
              <a:spcPct val="90000"/>
            </a:lnSpc>
            <a:spcBef>
              <a:spcPct val="0"/>
            </a:spcBef>
            <a:spcAft>
              <a:spcPct val="15000"/>
            </a:spcAft>
            <a:buChar char="••"/>
          </a:pPr>
          <a:r>
            <a:rPr lang="it-IT" sz="1600" kern="1200" dirty="0" smtClean="0"/>
            <a:t>Information, consultation et participation</a:t>
          </a:r>
          <a:endParaRPr lang="it-IT" sz="16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it-IT" sz="1600" kern="1200" dirty="0" smtClean="0"/>
            <a:t>Circulation régulière des versions et mises à jour</a:t>
          </a:r>
          <a:endParaRPr lang="it-IT" sz="1600" kern="1200" dirty="0"/>
        </a:p>
      </dsp:txBody>
      <dsp:txXfrm rot="-5400000">
        <a:off x="2701528" y="3339700"/>
        <a:ext cx="4482712" cy="1077045"/>
      </dsp:txXfrm>
    </dsp:sp>
    <dsp:sp modelId="{BA290AB7-14E5-4EA7-AD14-E1E9E6C7CC98}">
      <dsp:nvSpPr>
        <dsp:cNvPr id="0" name=""/>
        <dsp:cNvSpPr/>
      </dsp:nvSpPr>
      <dsp:spPr>
        <a:xfrm>
          <a:off x="24" y="3129432"/>
          <a:ext cx="2731177" cy="1491971"/>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it-IT" sz="2900" kern="1200" dirty="0" smtClean="0"/>
            <a:t>Processus transparent et inclusif</a:t>
          </a:r>
          <a:endParaRPr lang="it-IT" sz="2900" kern="1200" dirty="0"/>
        </a:p>
      </dsp:txBody>
      <dsp:txXfrm>
        <a:off x="72856" y="3202264"/>
        <a:ext cx="2585513" cy="13463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GB"/>
          </a:p>
        </p:txBody>
      </p:sp>
      <p:sp>
        <p:nvSpPr>
          <p:cNvPr id="72707"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en-GB"/>
          </a:p>
        </p:txBody>
      </p:sp>
      <p:sp>
        <p:nvSpPr>
          <p:cNvPr id="72708"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GB"/>
          </a:p>
        </p:txBody>
      </p:sp>
      <p:sp>
        <p:nvSpPr>
          <p:cNvPr id="72709"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92255FE-7C72-444E-A121-40E0F97E5A9F}" type="slidenum">
              <a:rPr lang="en-GB"/>
              <a:pPr>
                <a:defRPr/>
              </a:pPr>
              <a:t>‹#›</a:t>
            </a:fld>
            <a:endParaRPr lang="en-GB"/>
          </a:p>
        </p:txBody>
      </p:sp>
    </p:spTree>
    <p:extLst>
      <p:ext uri="{BB962C8B-B14F-4D97-AF65-F5344CB8AC3E}">
        <p14:creationId xmlns:p14="http://schemas.microsoft.com/office/powerpoint/2010/main" val="929877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9421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it-IT"/>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E071851-DCB3-614D-976F-C0A71FEC46E3}" type="slidenum">
              <a:rPr lang="it-IT"/>
              <a:pPr>
                <a:defRPr/>
              </a:pPr>
              <a:t>‹#›</a:t>
            </a:fld>
            <a:endParaRPr lang="it-IT"/>
          </a:p>
        </p:txBody>
      </p:sp>
    </p:spTree>
    <p:extLst>
      <p:ext uri="{BB962C8B-B14F-4D97-AF65-F5344CB8AC3E}">
        <p14:creationId xmlns:p14="http://schemas.microsoft.com/office/powerpoint/2010/main" val="579051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a:ln/>
        </p:spPr>
      </p:sp>
      <p:sp>
        <p:nvSpPr>
          <p:cNvPr id="21506"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7000"/>
              </a:lnSpc>
              <a:spcAft>
                <a:spcPts val="800"/>
              </a:spcAft>
            </a:pPr>
            <a:endParaRPr lang="fr-FR" altLang="ja-JP" sz="1100" dirty="0">
              <a:latin typeface="Calibri" charset="0"/>
              <a:ea typeface="MS PGothic" charset="0"/>
            </a:endParaRPr>
          </a:p>
        </p:txBody>
      </p:sp>
      <p:sp>
        <p:nvSpPr>
          <p:cNvPr id="2" name="Espace réservé du pied de page 1"/>
          <p:cNvSpPr>
            <a:spLocks noGrp="1"/>
          </p:cNvSpPr>
          <p:nvPr>
            <p:ph type="ftr" sz="quarter" idx="4"/>
          </p:nvPr>
        </p:nvSpPr>
        <p:spPr/>
        <p:txBody>
          <a:bodyPr/>
          <a:lstStyle/>
          <a:p>
            <a:pPr>
              <a:defRPr/>
            </a:pPr>
            <a:endParaRPr lang="fr-FR">
              <a:solidFill>
                <a:prstClr val="black"/>
              </a:solidFill>
            </a:endParaRPr>
          </a:p>
        </p:txBody>
      </p:sp>
    </p:spTree>
    <p:extLst>
      <p:ext uri="{BB962C8B-B14F-4D97-AF65-F5344CB8AC3E}">
        <p14:creationId xmlns:p14="http://schemas.microsoft.com/office/powerpoint/2010/main" val="159541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a:ln/>
        </p:spPr>
      </p:sp>
      <p:sp>
        <p:nvSpPr>
          <p:cNvPr id="93186" name="Segnaposto note 2"/>
          <p:cNvSpPr>
            <a:spLocks noGrp="1"/>
          </p:cNvSpPr>
          <p:nvPr>
            <p:ph type="body" idx="1"/>
          </p:nvPr>
        </p:nvSpPr>
        <p:spPr/>
        <p:txBody>
          <a:bodyPr/>
          <a:lstStyle/>
          <a:p>
            <a:pPr>
              <a:defRPr/>
            </a:pPr>
            <a:r>
              <a:rPr lang="fr-FR" dirty="0" smtClean="0">
                <a:latin typeface="Arial" charset="0"/>
                <a:ea typeface="ＭＳ Ｐゴシック" charset="0"/>
                <a:cs typeface="ＭＳ Ｐゴシック" charset="0"/>
              </a:rPr>
              <a:t>Le droits à des remèdes légaux pour les préjudices subis durant ou du fait du déplacement.</a:t>
            </a:r>
          </a:p>
          <a:p>
            <a:pPr>
              <a:defRPr/>
            </a:pPr>
            <a:r>
              <a:rPr lang="fr-FR" dirty="0" smtClean="0">
                <a:latin typeface="Arial" charset="0"/>
                <a:ea typeface="ＭＳ Ｐゴシック" charset="0"/>
                <a:cs typeface="ＭＳ Ｐゴシック" charset="0"/>
              </a:rPr>
              <a:t>Il est possible de distinguer deux types de préjudices :</a:t>
            </a:r>
          </a:p>
          <a:p>
            <a:pPr>
              <a:defRPr/>
            </a:pPr>
            <a:r>
              <a:rPr lang="fr-FR" dirty="0" smtClean="0">
                <a:latin typeface="Arial" charset="0"/>
                <a:ea typeface="ＭＳ Ｐゴシック" charset="0"/>
                <a:cs typeface="ＭＳ Ｐゴシック" charset="0"/>
              </a:rPr>
              <a:t>-	Physiques et psychologiques</a:t>
            </a:r>
          </a:p>
          <a:p>
            <a:pPr>
              <a:defRPr/>
            </a:pPr>
            <a:r>
              <a:rPr lang="fr-FR" dirty="0" smtClean="0">
                <a:latin typeface="Arial" charset="0"/>
                <a:ea typeface="ＭＳ Ｐゴシック" charset="0"/>
                <a:cs typeface="ＭＳ Ｐゴシック" charset="0"/>
              </a:rPr>
              <a:t>-	Confiscation ou privation des droits fonciers</a:t>
            </a:r>
          </a:p>
          <a:p>
            <a:pPr>
              <a:defRPr/>
            </a:pPr>
            <a:r>
              <a:rPr lang="fr-FR" dirty="0" smtClean="0">
                <a:latin typeface="Arial" charset="0"/>
                <a:ea typeface="ＭＳ Ｐゴシック" charset="0"/>
                <a:cs typeface="ＭＳ Ｐゴシック" charset="0"/>
              </a:rPr>
              <a:t>Les victimes doivent recevoir une indemnisation et obtenir satisfaction pour les préjudices physiques et psychologiques</a:t>
            </a:r>
          </a:p>
          <a:p>
            <a:pPr>
              <a:defRPr/>
            </a:pPr>
            <a:r>
              <a:rPr lang="fr-FR" dirty="0" smtClean="0">
                <a:latin typeface="Arial" charset="0"/>
                <a:ea typeface="ＭＳ Ｐゴシック" charset="0"/>
                <a:cs typeface="ＭＳ Ｐゴシック" charset="0"/>
              </a:rPr>
              <a:t>Les logements, terres et biens doivent être restitués aux propriétaires légitimes, ce qui pose le problème de la sécurité de l’occupation. Peut-on toujours prouver la propriété ? L’usus (le droit d’utiliser) qui est indépendant du droit de propriété mais peut entrer en conflit avec ce dernier, doit également être considéré. </a:t>
            </a:r>
          </a:p>
          <a:p>
            <a:pPr>
              <a:defRPr/>
            </a:pPr>
            <a:r>
              <a:rPr lang="fr-FR" dirty="0" smtClean="0">
                <a:latin typeface="Arial" charset="0"/>
                <a:ea typeface="ＭＳ Ｐゴシック" charset="0"/>
                <a:cs typeface="ＭＳ Ｐゴシック" charset="0"/>
              </a:rPr>
              <a:t>Que se passe-t-il quand la propriété ne peut être restituée? Une indemnisation juste et équitable pour la perte du bien doit être allouée. Cela constitue une part importante de la réalisation des solutions durables. </a:t>
            </a:r>
          </a:p>
          <a:p>
            <a:pPr>
              <a:defRPr/>
            </a:pPr>
            <a:endParaRPr lang="en-GB" dirty="0">
              <a:latin typeface="Arial" charset="0"/>
              <a:ea typeface="ＭＳ Ｐゴシック" charset="0"/>
              <a:cs typeface="ＭＳ Ｐゴシック" charset="0"/>
            </a:endParaRPr>
          </a:p>
        </p:txBody>
      </p:sp>
      <p:sp>
        <p:nvSpPr>
          <p:cNvPr id="6963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FB1E81E-2247-FF42-BD5A-CE3CD4020EB8}" type="slidenum">
              <a:rPr lang="it-IT"/>
              <a:pPr/>
              <a:t>15</a:t>
            </a:fld>
            <a:endParaRPr lang="it-IT"/>
          </a:p>
        </p:txBody>
      </p:sp>
    </p:spTree>
    <p:extLst>
      <p:ext uri="{BB962C8B-B14F-4D97-AF65-F5344CB8AC3E}">
        <p14:creationId xmlns:p14="http://schemas.microsoft.com/office/powerpoint/2010/main" val="83136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a:ln/>
        </p:spPr>
      </p:sp>
      <p:sp>
        <p:nvSpPr>
          <p:cNvPr id="7168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fr-FR" sz="1100" dirty="0" smtClean="0">
                <a:latin typeface="Arial" charset="0"/>
                <a:ea typeface="MS PGothic" charset="0"/>
              </a:rPr>
              <a:t>Avant l’adoption du texte par le gouvernement ou le parlement, il peut bénéficier d’une validation qui permettra les derniers changements ou amendements.  </a:t>
            </a:r>
          </a:p>
          <a:p>
            <a:pPr>
              <a:lnSpc>
                <a:spcPct val="80000"/>
              </a:lnSpc>
            </a:pPr>
            <a:r>
              <a:rPr lang="fr-FR" sz="1100" dirty="0" smtClean="0">
                <a:latin typeface="Arial" charset="0"/>
                <a:ea typeface="MS PGothic" charset="0"/>
              </a:rPr>
              <a:t>Le processus de validation peut également permettre de :</a:t>
            </a:r>
          </a:p>
          <a:p>
            <a:pPr>
              <a:lnSpc>
                <a:spcPct val="80000"/>
              </a:lnSpc>
            </a:pPr>
            <a:r>
              <a:rPr lang="fr-FR" sz="1100" dirty="0" smtClean="0">
                <a:latin typeface="Arial" charset="0"/>
                <a:ea typeface="MS PGothic" charset="0"/>
              </a:rPr>
              <a:t>-	 Améliorer les soutiens à l’instrument</a:t>
            </a:r>
          </a:p>
          <a:p>
            <a:pPr>
              <a:lnSpc>
                <a:spcPct val="80000"/>
              </a:lnSpc>
            </a:pPr>
            <a:r>
              <a:rPr lang="fr-FR" sz="1100" dirty="0" smtClean="0">
                <a:latin typeface="Arial" charset="0"/>
                <a:ea typeface="MS PGothic" charset="0"/>
              </a:rPr>
              <a:t>-	 Garantir une mise en œuvre efficace </a:t>
            </a:r>
          </a:p>
          <a:p>
            <a:pPr>
              <a:lnSpc>
                <a:spcPct val="80000"/>
              </a:lnSpc>
            </a:pPr>
            <a:r>
              <a:rPr lang="fr-FR" sz="1100" dirty="0" smtClean="0">
                <a:latin typeface="Arial" charset="0"/>
                <a:ea typeface="MS PGothic" charset="0"/>
              </a:rPr>
              <a:t>-	 Consolider le texte </a:t>
            </a:r>
          </a:p>
          <a:p>
            <a:pPr>
              <a:lnSpc>
                <a:spcPct val="80000"/>
              </a:lnSpc>
            </a:pPr>
            <a:r>
              <a:rPr lang="fr-FR" sz="1100" dirty="0" smtClean="0">
                <a:latin typeface="Arial" charset="0"/>
                <a:ea typeface="MS PGothic" charset="0"/>
              </a:rPr>
              <a:t>En amont de cette étape, les législateurs doivent se poser les questions suivantes :</a:t>
            </a:r>
          </a:p>
          <a:p>
            <a:pPr>
              <a:lnSpc>
                <a:spcPct val="80000"/>
              </a:lnSpc>
            </a:pPr>
            <a:r>
              <a:rPr lang="fr-FR" sz="1100" dirty="0" smtClean="0">
                <a:latin typeface="Arial" charset="0"/>
                <a:ea typeface="MS PGothic" charset="0"/>
              </a:rPr>
              <a:t>-	Veut-t-on d’un processus de validation, si oui, pourquoi? </a:t>
            </a:r>
          </a:p>
          <a:p>
            <a:pPr>
              <a:lnSpc>
                <a:spcPct val="80000"/>
              </a:lnSpc>
            </a:pPr>
            <a:r>
              <a:rPr lang="fr-FR" sz="1100" dirty="0" smtClean="0">
                <a:latin typeface="Arial" charset="0"/>
                <a:ea typeface="MS PGothic" charset="0"/>
              </a:rPr>
              <a:t>-	Qui doit prendre part à ce processus?</a:t>
            </a:r>
          </a:p>
          <a:p>
            <a:pPr>
              <a:lnSpc>
                <a:spcPct val="80000"/>
              </a:lnSpc>
            </a:pPr>
            <a:r>
              <a:rPr lang="fr-FR" sz="1100" dirty="0" smtClean="0">
                <a:latin typeface="Arial" charset="0"/>
                <a:ea typeface="MS PGothic" charset="0"/>
              </a:rPr>
              <a:t>-	 Comment allons-nous présenter le contenu du texte aux différentes parties prenantes et quels types de contributions recherchons-nous? </a:t>
            </a:r>
          </a:p>
          <a:p>
            <a:pPr>
              <a:lnSpc>
                <a:spcPct val="80000"/>
              </a:lnSpc>
            </a:pPr>
            <a:r>
              <a:rPr lang="fr-FR" sz="1100" dirty="0" smtClean="0">
                <a:latin typeface="Arial" charset="0"/>
                <a:ea typeface="MS PGothic" charset="0"/>
              </a:rPr>
              <a:t>-	 A quelle autorité et dans quelle langue et quel format voulons-nous présenter le texte final pour l’adoption? </a:t>
            </a:r>
          </a:p>
          <a:p>
            <a:pPr>
              <a:lnSpc>
                <a:spcPct val="80000"/>
              </a:lnSpc>
            </a:pPr>
            <a:r>
              <a:rPr lang="fr-FR" sz="1100" dirty="0" smtClean="0">
                <a:latin typeface="Arial" charset="0"/>
                <a:ea typeface="MS PGothic" charset="0"/>
              </a:rPr>
              <a:t>-	 Quel est le meilleur moment pour le présenter ? </a:t>
            </a:r>
          </a:p>
          <a:p>
            <a:pPr>
              <a:lnSpc>
                <a:spcPct val="80000"/>
              </a:lnSpc>
            </a:pPr>
            <a:r>
              <a:rPr lang="fr-FR" sz="1100" dirty="0" smtClean="0">
                <a:latin typeface="Arial" charset="0"/>
                <a:ea typeface="MS PGothic" charset="0"/>
              </a:rPr>
              <a:t>Exemple 1: Atelier de validation en Afghanistan, 2013 </a:t>
            </a:r>
          </a:p>
          <a:p>
            <a:pPr>
              <a:lnSpc>
                <a:spcPct val="80000"/>
              </a:lnSpc>
            </a:pPr>
            <a:r>
              <a:rPr lang="fr-FR" sz="1100" dirty="0" smtClean="0">
                <a:latin typeface="Arial" charset="0"/>
                <a:ea typeface="MS PGothic" charset="0"/>
              </a:rPr>
              <a:t>Il s’agissait d’une mesure de plaidoyer en vue de l’adoption. </a:t>
            </a:r>
          </a:p>
          <a:p>
            <a:pPr>
              <a:lnSpc>
                <a:spcPct val="80000"/>
              </a:lnSpc>
            </a:pPr>
            <a:r>
              <a:rPr lang="fr-FR" sz="1100" dirty="0" smtClean="0">
                <a:latin typeface="Arial" charset="0"/>
                <a:ea typeface="MS PGothic" charset="0"/>
              </a:rPr>
              <a:t>Exemple 2 : Kenya</a:t>
            </a:r>
          </a:p>
          <a:p>
            <a:pPr>
              <a:lnSpc>
                <a:spcPct val="80000"/>
              </a:lnSpc>
            </a:pPr>
            <a:r>
              <a:rPr lang="fr-FR" sz="1100" dirty="0" smtClean="0">
                <a:latin typeface="Arial" charset="0"/>
                <a:ea typeface="MS PGothic" charset="0"/>
              </a:rPr>
              <a:t>L’exécutif a pris très longtemps pour adopter la politique. Pourtant le groupe de travail sur la protection des PDI (PWGID) a continué de faire pression pour accélérer le processus, y compris en posant des questions au ministère en charge au parlement afin de lui rappeler ses engagements et responsabilités. </a:t>
            </a:r>
          </a:p>
          <a:p>
            <a:pPr>
              <a:lnSpc>
                <a:spcPct val="80000"/>
              </a:lnSpc>
            </a:pPr>
            <a:endParaRPr lang="fr-FR" sz="1100" dirty="0" smtClean="0">
              <a:latin typeface="Arial" charset="0"/>
              <a:ea typeface="MS PGothic" charset="0"/>
            </a:endParaRPr>
          </a:p>
          <a:p>
            <a:pPr>
              <a:lnSpc>
                <a:spcPct val="80000"/>
              </a:lnSpc>
            </a:pPr>
            <a:endParaRPr lang="en-GB" sz="1100" dirty="0">
              <a:latin typeface="Arial" charset="0"/>
              <a:ea typeface="MS PGothic" charset="0"/>
            </a:endParaRPr>
          </a:p>
        </p:txBody>
      </p:sp>
      <p:sp>
        <p:nvSpPr>
          <p:cNvPr id="7168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52A832B-76B6-234A-9957-71A784009C98}" type="slidenum">
              <a:rPr lang="it-IT"/>
              <a:pPr/>
              <a:t>16</a:t>
            </a:fld>
            <a:endParaRPr lang="it-IT"/>
          </a:p>
        </p:txBody>
      </p:sp>
    </p:spTree>
    <p:extLst>
      <p:ext uri="{BB962C8B-B14F-4D97-AF65-F5344CB8AC3E}">
        <p14:creationId xmlns:p14="http://schemas.microsoft.com/office/powerpoint/2010/main" val="432122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TextEdit="1"/>
          </p:cNvSpPr>
          <p:nvPr>
            <p:ph type="sldImg"/>
          </p:nvPr>
        </p:nvSpPr>
        <p:spPr>
          <a:ln/>
        </p:spPr>
      </p:sp>
      <p:sp>
        <p:nvSpPr>
          <p:cNvPr id="73731"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dirty="0">
              <a:latin typeface="Arial" charset="0"/>
              <a:ea typeface="MS PGothic" charset="0"/>
            </a:endParaRPr>
          </a:p>
        </p:txBody>
      </p:sp>
      <p:sp>
        <p:nvSpPr>
          <p:cNvPr id="73732"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83F1BD-555B-D34A-A331-0AECE4ABD617}" type="slidenum">
              <a:rPr lang="it-IT"/>
              <a:pPr/>
              <a:t>17</a:t>
            </a:fld>
            <a:endParaRPr lang="it-IT"/>
          </a:p>
        </p:txBody>
      </p:sp>
    </p:spTree>
    <p:extLst>
      <p:ext uri="{BB962C8B-B14F-4D97-AF65-F5344CB8AC3E}">
        <p14:creationId xmlns:p14="http://schemas.microsoft.com/office/powerpoint/2010/main" val="2729136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CH">
              <a:latin typeface="Arial" charset="0"/>
              <a:ea typeface="MS PGothic" charset="0"/>
            </a:endParaRPr>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84A25D7-592C-F84A-BD03-FB0056D60BD6}" type="slidenum">
              <a:rPr lang="it-IT"/>
              <a:pPr/>
              <a:t>18</a:t>
            </a:fld>
            <a:endParaRPr lang="it-IT"/>
          </a:p>
        </p:txBody>
      </p:sp>
    </p:spTree>
    <p:extLst>
      <p:ext uri="{BB962C8B-B14F-4D97-AF65-F5344CB8AC3E}">
        <p14:creationId xmlns:p14="http://schemas.microsoft.com/office/powerpoint/2010/main" val="120629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a:ln/>
        </p:spPr>
      </p:sp>
      <p:sp>
        <p:nvSpPr>
          <p:cNvPr id="48130"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defRPr/>
            </a:pPr>
            <a:endParaRPr lang="en-GB" dirty="0">
              <a:latin typeface="Arial" charset="0"/>
              <a:ea typeface="ＭＳ Ｐゴシック" charset="0"/>
              <a:cs typeface="ＭＳ Ｐゴシック" charset="0"/>
            </a:endParaRPr>
          </a:p>
        </p:txBody>
      </p:sp>
      <p:sp>
        <p:nvSpPr>
          <p:cNvPr id="48131"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75DD205-87FA-B24C-B97B-66325A937387}" type="slidenum">
              <a:rPr lang="it-IT" sz="1200"/>
              <a:pPr/>
              <a:t>19</a:t>
            </a:fld>
            <a:endParaRPr lang="it-IT" sz="1200"/>
          </a:p>
        </p:txBody>
      </p:sp>
    </p:spTree>
    <p:extLst>
      <p:ext uri="{BB962C8B-B14F-4D97-AF65-F5344CB8AC3E}">
        <p14:creationId xmlns:p14="http://schemas.microsoft.com/office/powerpoint/2010/main" val="153861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2405063" y="641350"/>
            <a:ext cx="2095500" cy="1571625"/>
          </a:xfrm>
          <a:ln/>
        </p:spPr>
      </p:sp>
      <p:sp>
        <p:nvSpPr>
          <p:cNvPr id="23554" name="Rectangle 3"/>
          <p:cNvSpPr>
            <a:spLocks noGrp="1" noChangeArrowheads="1"/>
          </p:cNvSpPr>
          <p:nvPr>
            <p:ph type="body" idx="1"/>
          </p:nvPr>
        </p:nvSpPr>
        <p:spPr>
          <a:xfrm>
            <a:off x="914400" y="2466975"/>
            <a:ext cx="5029200" cy="599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fr-CH" dirty="0" smtClean="0">
                <a:latin typeface="Arial" charset="0"/>
                <a:ea typeface="MS PGothic" charset="0"/>
              </a:rPr>
              <a:t>La phase de rédaction est complexe dans la mesure où elle contient deux dimensions essentielles : définir</a:t>
            </a:r>
            <a:r>
              <a:rPr lang="fr-CH" baseline="0" dirty="0" smtClean="0">
                <a:latin typeface="Arial" charset="0"/>
                <a:ea typeface="MS PGothic" charset="0"/>
              </a:rPr>
              <a:t> un contenu de qualité conforme aux exigences nationales, régionales et internationales, et mettre en place les prérequis procéduraux qui permettront son adoption. </a:t>
            </a:r>
            <a:endParaRPr lang="fr-CH" dirty="0" smtClean="0">
              <a:latin typeface="Arial" charset="0"/>
              <a:ea typeface="MS PGothic" charset="0"/>
            </a:endParaRPr>
          </a:p>
          <a:p>
            <a:endParaRPr lang="fr-CH" dirty="0">
              <a:latin typeface="Arial" charset="0"/>
              <a:ea typeface="MS PGothic" charset="0"/>
            </a:endParaRPr>
          </a:p>
        </p:txBody>
      </p:sp>
    </p:spTree>
    <p:extLst>
      <p:ext uri="{BB962C8B-B14F-4D97-AF65-F5344CB8AC3E}">
        <p14:creationId xmlns:p14="http://schemas.microsoft.com/office/powerpoint/2010/main" val="259486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sz="1200" b="1" kern="1200" dirty="0" err="1" smtClean="0">
                <a:solidFill>
                  <a:schemeClr val="tx1"/>
                </a:solidFill>
                <a:latin typeface="Arial" pitchFamily="34" charset="0"/>
                <a:ea typeface="MS PGothic" panose="020B0600070205080204" pitchFamily="34" charset="-128"/>
                <a:cs typeface="MS PGothic" charset="0"/>
              </a:rPr>
              <a:t>Mettre</a:t>
            </a:r>
            <a:r>
              <a:rPr lang="en-GB" sz="1200" b="1" kern="1200" dirty="0" smtClean="0">
                <a:solidFill>
                  <a:schemeClr val="tx1"/>
                </a:solidFill>
                <a:latin typeface="Arial" pitchFamily="34" charset="0"/>
                <a:ea typeface="MS PGothic" panose="020B0600070205080204" pitchFamily="34" charset="-128"/>
                <a:cs typeface="MS PGothic" charset="0"/>
              </a:rPr>
              <a:t> </a:t>
            </a:r>
            <a:r>
              <a:rPr lang="en-GB" sz="1200" b="1" kern="1200" dirty="0" err="1" smtClean="0">
                <a:solidFill>
                  <a:schemeClr val="tx1"/>
                </a:solidFill>
                <a:latin typeface="Arial" pitchFamily="34" charset="0"/>
                <a:ea typeface="MS PGothic" panose="020B0600070205080204" pitchFamily="34" charset="-128"/>
                <a:cs typeface="MS PGothic" charset="0"/>
              </a:rPr>
              <a:t>en</a:t>
            </a:r>
            <a:r>
              <a:rPr lang="en-GB" sz="1200" b="1" kern="1200" dirty="0" smtClean="0">
                <a:solidFill>
                  <a:schemeClr val="tx1"/>
                </a:solidFill>
                <a:latin typeface="Arial" pitchFamily="34" charset="0"/>
                <a:ea typeface="MS PGothic" panose="020B0600070205080204" pitchFamily="34" charset="-128"/>
                <a:cs typeface="MS PGothic" charset="0"/>
              </a:rPr>
              <a:t> place un</a:t>
            </a:r>
            <a:r>
              <a:rPr lang="en-GB" sz="1200" b="1" kern="1200" baseline="0" dirty="0" smtClean="0">
                <a:solidFill>
                  <a:schemeClr val="tx1"/>
                </a:solidFill>
                <a:latin typeface="Arial" pitchFamily="34" charset="0"/>
                <a:ea typeface="MS PGothic" panose="020B0600070205080204" pitchFamily="34" charset="-128"/>
                <a:cs typeface="MS PGothic" charset="0"/>
              </a:rPr>
              <a:t> plan de travail pour le </a:t>
            </a:r>
            <a:r>
              <a:rPr lang="en-GB" sz="1200" b="1" kern="1200" baseline="0" dirty="0" err="1" smtClean="0">
                <a:solidFill>
                  <a:schemeClr val="tx1"/>
                </a:solidFill>
                <a:latin typeface="Arial" pitchFamily="34" charset="0"/>
                <a:ea typeface="MS PGothic" panose="020B0600070205080204" pitchFamily="34" charset="-128"/>
                <a:cs typeface="MS PGothic" charset="0"/>
              </a:rPr>
              <a:t>dévelopement</a:t>
            </a:r>
            <a:r>
              <a:rPr lang="en-GB" sz="1200" b="1" kern="1200" baseline="0" dirty="0" smtClean="0">
                <a:solidFill>
                  <a:schemeClr val="tx1"/>
                </a:solidFill>
                <a:latin typeface="Arial" pitchFamily="34" charset="0"/>
                <a:ea typeface="MS PGothic" panose="020B0600070205080204" pitchFamily="34" charset="-128"/>
                <a:cs typeface="MS PGothic" charset="0"/>
              </a:rPr>
              <a:t> d’un instrument national: </a:t>
            </a:r>
          </a:p>
          <a:p>
            <a:pPr>
              <a:defRPr/>
            </a:pPr>
            <a:endParaRPr lang="en-GB" sz="1200" b="1" kern="1200" dirty="0" smtClean="0">
              <a:solidFill>
                <a:schemeClr val="tx1"/>
              </a:solidFill>
              <a:latin typeface="Arial" pitchFamily="34" charset="0"/>
              <a:ea typeface="MS PGothic" panose="020B0600070205080204" pitchFamily="34" charset="-128"/>
              <a:cs typeface="MS PGothic" charset="0"/>
            </a:endParaRPr>
          </a:p>
          <a:p>
            <a:r>
              <a:rPr lang="fr-FR" sz="1200" b="0" i="0" u="none" strike="noStrike" kern="1200" baseline="0" dirty="0" smtClean="0">
                <a:solidFill>
                  <a:schemeClr val="tx1"/>
                </a:solidFill>
                <a:latin typeface="Arial" pitchFamily="34" charset="0"/>
                <a:ea typeface="MS PGothic" panose="020B0600070205080204" pitchFamily="34" charset="-128"/>
                <a:cs typeface="MS PGothic" charset="0"/>
              </a:rPr>
              <a:t>Un plan de travail provisoire devrait être défini dès l’initiation du processus. Il devrait :</a:t>
            </a:r>
          </a:p>
          <a:p>
            <a:r>
              <a:rPr lang="fr-FR" sz="1200" b="0" i="0" u="none" strike="noStrike" kern="1200" baseline="0" dirty="0" smtClean="0">
                <a:solidFill>
                  <a:schemeClr val="tx1"/>
                </a:solidFill>
                <a:latin typeface="Arial" pitchFamily="34" charset="0"/>
                <a:ea typeface="MS PGothic" panose="020B0600070205080204" pitchFamily="34" charset="-128"/>
                <a:cs typeface="MS PGothic" charset="0"/>
              </a:rPr>
              <a:t>- être réaliste et flexible ;</a:t>
            </a:r>
          </a:p>
          <a:p>
            <a:r>
              <a:rPr lang="fr-FR" sz="1200" b="0" i="0" u="none" strike="noStrike" kern="1200" baseline="0" dirty="0" smtClean="0">
                <a:solidFill>
                  <a:schemeClr val="tx1"/>
                </a:solidFill>
                <a:latin typeface="Arial" pitchFamily="34" charset="0"/>
                <a:ea typeface="MS PGothic" panose="020B0600070205080204" pitchFamily="34" charset="-128"/>
                <a:cs typeface="MS PGothic" charset="0"/>
              </a:rPr>
              <a:t>- définir clairement les différentes phases du processus de rédaction ;</a:t>
            </a:r>
          </a:p>
          <a:p>
            <a:pPr marL="0" indent="0">
              <a:buFontTx/>
              <a:buNone/>
            </a:pPr>
            <a:r>
              <a:rPr lang="fr-FR" sz="1200" b="0" i="0" u="none" strike="noStrike" kern="1200" baseline="0" dirty="0" smtClean="0">
                <a:solidFill>
                  <a:schemeClr val="tx1"/>
                </a:solidFill>
                <a:latin typeface="Arial" pitchFamily="34" charset="0"/>
                <a:ea typeface="MS PGothic" panose="020B0600070205080204" pitchFamily="34" charset="-128"/>
                <a:cs typeface="MS PGothic" charset="0"/>
              </a:rPr>
              <a:t>- Préciser les tâches et les objectifs de chacune des phases. </a:t>
            </a:r>
          </a:p>
          <a:p>
            <a:pPr marL="0" indent="0">
              <a:buFontTx/>
              <a:buNone/>
            </a:pPr>
            <a:endParaRPr lang="fr-FR" sz="1200" b="0" i="0" u="none" strike="noStrike" kern="1200" baseline="0" dirty="0" smtClean="0">
              <a:solidFill>
                <a:schemeClr val="tx1"/>
              </a:solidFill>
              <a:latin typeface="Arial" pitchFamily="34" charset="0"/>
              <a:ea typeface="MS PGothic" panose="020B0600070205080204" pitchFamily="34" charset="-128"/>
              <a:cs typeface="MS PGothic" charset="0"/>
            </a:endParaRPr>
          </a:p>
          <a:p>
            <a:pPr marL="0" indent="0">
              <a:buFontTx/>
              <a:buNone/>
            </a:pPr>
            <a:r>
              <a:rPr lang="fr-FR" sz="1200" b="0" i="0" u="none" strike="noStrike" kern="1200" baseline="0" dirty="0" smtClean="0">
                <a:solidFill>
                  <a:schemeClr val="tx1"/>
                </a:solidFill>
                <a:latin typeface="Arial" pitchFamily="34" charset="0"/>
                <a:ea typeface="MS PGothic" panose="020B0600070205080204" pitchFamily="34" charset="-128"/>
                <a:cs typeface="MS PGothic" charset="0"/>
              </a:rPr>
              <a:t>Les tâches devraient inclure :</a:t>
            </a:r>
          </a:p>
          <a:p>
            <a:r>
              <a:rPr lang="fr-FR" sz="1200" b="0" i="0" u="none" strike="noStrike" kern="1200" baseline="0" dirty="0" smtClean="0">
                <a:solidFill>
                  <a:schemeClr val="tx1"/>
                </a:solidFill>
                <a:latin typeface="Arial" pitchFamily="34" charset="0"/>
                <a:ea typeface="MS PGothic" panose="020B0600070205080204" pitchFamily="34" charset="-128"/>
                <a:cs typeface="MS PGothic" charset="0"/>
              </a:rPr>
              <a:t>- la préparation des documents d’avant-projet ;</a:t>
            </a:r>
          </a:p>
          <a:p>
            <a:r>
              <a:rPr lang="fr-FR" sz="1200" b="0" i="0" u="none" strike="noStrike" kern="1200" baseline="0" dirty="0" smtClean="0">
                <a:solidFill>
                  <a:schemeClr val="tx1"/>
                </a:solidFill>
                <a:latin typeface="Arial" pitchFamily="34" charset="0"/>
                <a:ea typeface="MS PGothic" panose="020B0600070205080204" pitchFamily="34" charset="-128"/>
                <a:cs typeface="MS PGothic" charset="0"/>
              </a:rPr>
              <a:t>- la planification, la préparation et l’organisation des réunions de consultation ;</a:t>
            </a:r>
          </a:p>
          <a:p>
            <a:r>
              <a:rPr lang="fr-FR" sz="1200" b="0" i="0" u="none" strike="noStrike" kern="1200" baseline="0" dirty="0" smtClean="0">
                <a:solidFill>
                  <a:schemeClr val="tx1"/>
                </a:solidFill>
                <a:latin typeface="Arial" pitchFamily="34" charset="0"/>
                <a:ea typeface="MS PGothic" panose="020B0600070205080204" pitchFamily="34" charset="-128"/>
                <a:cs typeface="MS PGothic" charset="0"/>
              </a:rPr>
              <a:t>- le suivi.</a:t>
            </a:r>
          </a:p>
          <a:p>
            <a:pPr>
              <a:defRPr/>
            </a:pPr>
            <a:endParaRPr lang="en-GB" sz="1200" b="1" kern="1200" dirty="0" smtClean="0">
              <a:solidFill>
                <a:schemeClr val="tx1"/>
              </a:solidFill>
              <a:latin typeface="Arial" pitchFamily="34" charset="0"/>
              <a:ea typeface="MS PGothic" panose="020B0600070205080204" pitchFamily="34" charset="-128"/>
              <a:cs typeface="MS PGothic" charset="0"/>
            </a:endParaRPr>
          </a:p>
          <a:p>
            <a:pPr>
              <a:buFont typeface="Arial" pitchFamily="34" charset="0"/>
              <a:buNone/>
              <a:defRPr/>
            </a:pPr>
            <a:r>
              <a:rPr lang="fr-FR" sz="1200" b="1" kern="1200" dirty="0" smtClean="0">
                <a:solidFill>
                  <a:schemeClr val="tx1"/>
                </a:solidFill>
                <a:latin typeface="Arial" pitchFamily="34" charset="0"/>
                <a:ea typeface="MS PGothic" panose="020B0600070205080204" pitchFamily="34" charset="-128"/>
                <a:cs typeface="MS PGothic" charset="0"/>
              </a:rPr>
              <a:t>Rédiger l’instrument national</a:t>
            </a:r>
          </a:p>
          <a:p>
            <a:pPr>
              <a:buFont typeface="Arial" pitchFamily="34" charset="0"/>
              <a:buNone/>
              <a:defRPr/>
            </a:pPr>
            <a:r>
              <a:rPr lang="fr-FR" sz="1200" kern="1200" dirty="0" smtClean="0">
                <a:solidFill>
                  <a:schemeClr val="tx1"/>
                </a:solidFill>
                <a:latin typeface="Arial" pitchFamily="34" charset="0"/>
                <a:ea typeface="MS PGothic" panose="020B0600070205080204" pitchFamily="34" charset="-128"/>
                <a:cs typeface="MS PGothic" charset="0"/>
              </a:rPr>
              <a:t>Une approche clairement structurée, étape par étape, est en général la meilleure</a:t>
            </a:r>
            <a:r>
              <a:rPr lang="fr-FR" sz="1200" kern="1200" baseline="0" dirty="0" smtClean="0">
                <a:solidFill>
                  <a:schemeClr val="tx1"/>
                </a:solidFill>
                <a:latin typeface="Arial" pitchFamily="34" charset="0"/>
                <a:ea typeface="MS PGothic" panose="020B0600070205080204" pitchFamily="34" charset="-128"/>
                <a:cs typeface="MS PGothic" charset="0"/>
              </a:rPr>
              <a:t> </a:t>
            </a:r>
            <a:r>
              <a:rPr lang="fr-FR" sz="1200" kern="1200" dirty="0" smtClean="0">
                <a:solidFill>
                  <a:schemeClr val="tx1"/>
                </a:solidFill>
                <a:latin typeface="Arial" pitchFamily="34" charset="0"/>
                <a:ea typeface="MS PGothic" panose="020B0600070205080204" pitchFamily="34" charset="-128"/>
                <a:cs typeface="MS PGothic" charset="0"/>
              </a:rPr>
              <a:t>méthode pour garantir l’implication adéquate de toutes les parties concernées.</a:t>
            </a:r>
            <a:r>
              <a:rPr lang="fr-FR" sz="1200" kern="1200" baseline="0" dirty="0" smtClean="0">
                <a:solidFill>
                  <a:schemeClr val="tx1"/>
                </a:solidFill>
                <a:latin typeface="Arial" pitchFamily="34" charset="0"/>
                <a:ea typeface="MS PGothic" panose="020B0600070205080204" pitchFamily="34" charset="-128"/>
                <a:cs typeface="MS PGothic" charset="0"/>
              </a:rPr>
              <a:t> </a:t>
            </a:r>
            <a:r>
              <a:rPr lang="fr-FR" sz="1200" kern="1200" dirty="0" smtClean="0">
                <a:solidFill>
                  <a:schemeClr val="tx1"/>
                </a:solidFill>
                <a:latin typeface="Arial" pitchFamily="34" charset="0"/>
                <a:ea typeface="MS PGothic" panose="020B0600070205080204" pitchFamily="34" charset="-128"/>
                <a:cs typeface="MS PGothic" charset="0"/>
              </a:rPr>
              <a:t>Chacune des étapes doit permettre la consultation du comité de direction ainsi</a:t>
            </a:r>
            <a:r>
              <a:rPr lang="fr-FR" sz="1200" kern="1200" baseline="0" dirty="0" smtClean="0">
                <a:solidFill>
                  <a:schemeClr val="tx1"/>
                </a:solidFill>
                <a:latin typeface="Arial" pitchFamily="34" charset="0"/>
                <a:ea typeface="MS PGothic" panose="020B0600070205080204" pitchFamily="34" charset="-128"/>
                <a:cs typeface="MS PGothic" charset="0"/>
              </a:rPr>
              <a:t> </a:t>
            </a:r>
            <a:r>
              <a:rPr lang="fr-FR" sz="1200" kern="1200" dirty="0" smtClean="0">
                <a:solidFill>
                  <a:schemeClr val="tx1"/>
                </a:solidFill>
                <a:latin typeface="Arial" pitchFamily="34" charset="0"/>
                <a:ea typeface="MS PGothic" panose="020B0600070205080204" pitchFamily="34" charset="-128"/>
                <a:cs typeface="MS PGothic" charset="0"/>
              </a:rPr>
              <a:t>que celle des partenaires consultatifs, renforçant ainsi leur investissement et leur</a:t>
            </a:r>
            <a:r>
              <a:rPr lang="fr-FR" sz="1200" kern="1200" baseline="0" dirty="0" smtClean="0">
                <a:solidFill>
                  <a:schemeClr val="tx1"/>
                </a:solidFill>
                <a:latin typeface="Arial" pitchFamily="34" charset="0"/>
                <a:ea typeface="MS PGothic" panose="020B0600070205080204" pitchFamily="34" charset="-128"/>
                <a:cs typeface="MS PGothic" charset="0"/>
              </a:rPr>
              <a:t> </a:t>
            </a:r>
            <a:r>
              <a:rPr lang="fr-FR" sz="1200" kern="1200" dirty="0" smtClean="0">
                <a:solidFill>
                  <a:schemeClr val="tx1"/>
                </a:solidFill>
                <a:latin typeface="Arial" pitchFamily="34" charset="0"/>
                <a:ea typeface="MS PGothic" panose="020B0600070205080204" pitchFamily="34" charset="-128"/>
                <a:cs typeface="MS PGothic" charset="0"/>
              </a:rPr>
              <a:t>engagement dans le processus comme dans le document qui en résultera.</a:t>
            </a:r>
          </a:p>
          <a:p>
            <a:pPr>
              <a:buFont typeface="Arial" pitchFamily="34" charset="0"/>
              <a:buNone/>
              <a:defRPr/>
            </a:pPr>
            <a:endParaRPr lang="fr-FR" sz="1200" kern="1200" dirty="0" smtClean="0">
              <a:solidFill>
                <a:schemeClr val="tx1"/>
              </a:solidFill>
              <a:latin typeface="Arial" pitchFamily="34" charset="0"/>
              <a:ea typeface="MS PGothic" panose="020B0600070205080204" pitchFamily="34" charset="-128"/>
              <a:cs typeface="MS PGothic" charset="0"/>
            </a:endParaRPr>
          </a:p>
          <a:p>
            <a:pPr>
              <a:buFont typeface="Arial" pitchFamily="34" charset="0"/>
              <a:buNone/>
              <a:defRPr/>
            </a:pPr>
            <a:r>
              <a:rPr lang="fr-FR" sz="1200" kern="1200" dirty="0" smtClean="0">
                <a:solidFill>
                  <a:schemeClr val="tx1"/>
                </a:solidFill>
                <a:latin typeface="Arial" pitchFamily="34" charset="0"/>
                <a:ea typeface="MS PGothic" panose="020B0600070205080204" pitchFamily="34" charset="-128"/>
                <a:cs typeface="MS PGothic" charset="0"/>
              </a:rPr>
              <a:t>Étapes possibles au cours de la rédaction :</a:t>
            </a:r>
          </a:p>
          <a:p>
            <a:pPr>
              <a:buFont typeface="Arial" pitchFamily="34" charset="0"/>
              <a:buNone/>
              <a:defRPr/>
            </a:pPr>
            <a:r>
              <a:rPr lang="fr-FR" sz="1200" kern="1200" dirty="0" smtClean="0">
                <a:solidFill>
                  <a:schemeClr val="tx1"/>
                </a:solidFill>
                <a:latin typeface="Arial" pitchFamily="34" charset="0"/>
                <a:ea typeface="MS PGothic" panose="020B0600070205080204" pitchFamily="34" charset="-128"/>
                <a:cs typeface="MS PGothic" charset="0"/>
              </a:rPr>
              <a:t>- préparation d’un document de travail définissant les paramètres clés de l’instrument</a:t>
            </a:r>
            <a:r>
              <a:rPr lang="fr-FR" sz="1200" kern="1200" baseline="0" dirty="0" smtClean="0">
                <a:solidFill>
                  <a:schemeClr val="tx1"/>
                </a:solidFill>
                <a:latin typeface="Arial" pitchFamily="34" charset="0"/>
                <a:ea typeface="MS PGothic" panose="020B0600070205080204" pitchFamily="34" charset="-128"/>
                <a:cs typeface="MS PGothic" charset="0"/>
              </a:rPr>
              <a:t> </a:t>
            </a:r>
            <a:r>
              <a:rPr lang="fr-FR" sz="1200" kern="1200" dirty="0" smtClean="0">
                <a:solidFill>
                  <a:schemeClr val="tx1"/>
                </a:solidFill>
                <a:latin typeface="Arial" pitchFamily="34" charset="0"/>
                <a:ea typeface="MS PGothic" panose="020B0600070205080204" pitchFamily="34" charset="-128"/>
                <a:cs typeface="MS PGothic" charset="0"/>
              </a:rPr>
              <a:t>national ;</a:t>
            </a:r>
          </a:p>
          <a:p>
            <a:pPr>
              <a:buFont typeface="Arial" pitchFamily="34" charset="0"/>
              <a:buNone/>
              <a:defRPr/>
            </a:pPr>
            <a:r>
              <a:rPr lang="fr-FR" sz="1200" kern="1200" dirty="0" smtClean="0">
                <a:solidFill>
                  <a:schemeClr val="tx1"/>
                </a:solidFill>
                <a:latin typeface="Arial" pitchFamily="34" charset="0"/>
                <a:ea typeface="MS PGothic" panose="020B0600070205080204" pitchFamily="34" charset="-128"/>
                <a:cs typeface="MS PGothic" charset="0"/>
              </a:rPr>
              <a:t>- préparation d’un glossaire réunissant les notions et les concepts essentiels qui</a:t>
            </a:r>
          </a:p>
          <a:p>
            <a:pPr>
              <a:buFont typeface="Arial" pitchFamily="34" charset="0"/>
              <a:buNone/>
              <a:defRPr/>
            </a:pPr>
            <a:r>
              <a:rPr lang="fr-FR" sz="1200" kern="1200" dirty="0" smtClean="0">
                <a:solidFill>
                  <a:schemeClr val="tx1"/>
                </a:solidFill>
                <a:latin typeface="Arial" pitchFamily="34" charset="0"/>
                <a:ea typeface="MS PGothic" panose="020B0600070205080204" pitchFamily="34" charset="-128"/>
                <a:cs typeface="MS PGothic" charset="0"/>
              </a:rPr>
              <a:t>seront utilisés ; </a:t>
            </a:r>
          </a:p>
          <a:p>
            <a:pPr>
              <a:buFont typeface="Arial" pitchFamily="34" charset="0"/>
              <a:buNone/>
              <a:defRPr/>
            </a:pPr>
            <a:r>
              <a:rPr lang="fr-FR" sz="1200" kern="1200" dirty="0" smtClean="0">
                <a:solidFill>
                  <a:schemeClr val="tx1"/>
                </a:solidFill>
                <a:latin typeface="Arial" pitchFamily="34" charset="0"/>
                <a:ea typeface="MS PGothic" panose="020B0600070205080204" pitchFamily="34" charset="-128"/>
                <a:cs typeface="MS PGothic" charset="0"/>
              </a:rPr>
              <a:t>- élaboration d’un plan préliminaire déterminant la structure de</a:t>
            </a:r>
            <a:r>
              <a:rPr lang="fr-FR" sz="1200" kern="1200" baseline="0" dirty="0" smtClean="0">
                <a:solidFill>
                  <a:schemeClr val="tx1"/>
                </a:solidFill>
                <a:latin typeface="Arial" pitchFamily="34" charset="0"/>
                <a:ea typeface="MS PGothic" panose="020B0600070205080204" pitchFamily="34" charset="-128"/>
                <a:cs typeface="MS PGothic" charset="0"/>
              </a:rPr>
              <a:t> </a:t>
            </a:r>
            <a:r>
              <a:rPr lang="fr-FR" sz="1200" kern="1200" dirty="0" smtClean="0">
                <a:solidFill>
                  <a:schemeClr val="tx1"/>
                </a:solidFill>
                <a:latin typeface="Arial" pitchFamily="34" charset="0"/>
                <a:ea typeface="MS PGothic" panose="020B0600070205080204" pitchFamily="34" charset="-128"/>
                <a:cs typeface="MS PGothic" charset="0"/>
              </a:rPr>
              <a:t>l’instrument dans ses grandes lignes</a:t>
            </a:r>
            <a:r>
              <a:rPr lang="fr-FR" sz="1200" kern="1200" baseline="0" dirty="0" smtClean="0">
                <a:solidFill>
                  <a:schemeClr val="tx1"/>
                </a:solidFill>
                <a:latin typeface="Arial" pitchFamily="34" charset="0"/>
                <a:ea typeface="MS PGothic" panose="020B0600070205080204" pitchFamily="34" charset="-128"/>
                <a:cs typeface="MS PGothic" charset="0"/>
              </a:rPr>
              <a:t> et </a:t>
            </a:r>
            <a:r>
              <a:rPr lang="fr-FR" sz="1200" kern="1200" dirty="0" smtClean="0">
                <a:solidFill>
                  <a:schemeClr val="tx1"/>
                </a:solidFill>
                <a:latin typeface="Arial" pitchFamily="34" charset="0"/>
                <a:ea typeface="MS PGothic" panose="020B0600070205080204" pitchFamily="34" charset="-128"/>
                <a:cs typeface="MS PGothic" charset="0"/>
              </a:rPr>
              <a:t>accompagné de brèves explications sur le contenu envisagé ;</a:t>
            </a:r>
          </a:p>
          <a:p>
            <a:pPr>
              <a:buFont typeface="Arial" pitchFamily="34" charset="0"/>
              <a:buNone/>
              <a:defRPr/>
            </a:pPr>
            <a:r>
              <a:rPr lang="fr-FR" sz="1200" kern="1200" dirty="0" smtClean="0">
                <a:solidFill>
                  <a:schemeClr val="tx1"/>
                </a:solidFill>
                <a:latin typeface="Arial" pitchFamily="34" charset="0"/>
                <a:ea typeface="MS PGothic" panose="020B0600070205080204" pitchFamily="34" charset="-128"/>
                <a:cs typeface="MS PGothic" charset="0"/>
              </a:rPr>
              <a:t>- division du processus de rédaction en plusieurs parties en vue de permettre une</a:t>
            </a:r>
          </a:p>
          <a:p>
            <a:pPr>
              <a:buFont typeface="Arial" pitchFamily="34" charset="0"/>
              <a:buNone/>
              <a:defRPr/>
            </a:pPr>
            <a:r>
              <a:rPr lang="fr-FR" sz="1200" kern="1200" dirty="0" smtClean="0">
                <a:solidFill>
                  <a:schemeClr val="tx1"/>
                </a:solidFill>
                <a:latin typeface="Arial" pitchFamily="34" charset="0"/>
                <a:ea typeface="MS PGothic" panose="020B0600070205080204" pitchFamily="34" charset="-128"/>
                <a:cs typeface="MS PGothic" charset="0"/>
              </a:rPr>
              <a:t>consultation approfondie sur certains éléments particuliers ;</a:t>
            </a:r>
          </a:p>
          <a:p>
            <a:pPr>
              <a:buFont typeface="Arial" pitchFamily="34" charset="0"/>
              <a:buNone/>
              <a:defRPr/>
            </a:pPr>
            <a:r>
              <a:rPr lang="fr-FR" sz="1200" kern="1200" dirty="0" smtClean="0">
                <a:solidFill>
                  <a:schemeClr val="tx1"/>
                </a:solidFill>
                <a:latin typeface="Arial" pitchFamily="34" charset="0"/>
                <a:ea typeface="MS PGothic" panose="020B0600070205080204" pitchFamily="34" charset="-128"/>
                <a:cs typeface="MS PGothic" charset="0"/>
              </a:rPr>
              <a:t>- fusion des différentes parties en un instrument provisoire complet et exhaustif</a:t>
            </a:r>
            <a:r>
              <a:rPr lang="fr-FR" sz="1200" kern="1200" baseline="0" dirty="0" smtClean="0">
                <a:solidFill>
                  <a:schemeClr val="tx1"/>
                </a:solidFill>
                <a:latin typeface="Arial" pitchFamily="34" charset="0"/>
                <a:ea typeface="MS PGothic" panose="020B0600070205080204" pitchFamily="34" charset="-128"/>
                <a:cs typeface="MS PGothic" charset="0"/>
              </a:rPr>
              <a:t> </a:t>
            </a:r>
            <a:r>
              <a:rPr lang="fr-FR" sz="1200" kern="1200" dirty="0" smtClean="0">
                <a:solidFill>
                  <a:schemeClr val="tx1"/>
                </a:solidFill>
                <a:latin typeface="Arial" pitchFamily="34" charset="0"/>
                <a:ea typeface="MS PGothic" panose="020B0600070205080204" pitchFamily="34" charset="-128"/>
                <a:cs typeface="MS PGothic" charset="0"/>
              </a:rPr>
              <a:t>prêt pour la révision finale et la validation ;</a:t>
            </a:r>
          </a:p>
          <a:p>
            <a:pPr marL="0" indent="0">
              <a:buFontTx/>
              <a:buNone/>
              <a:defRPr/>
            </a:pPr>
            <a:r>
              <a:rPr lang="fr-FR" sz="1200" kern="1200" dirty="0" smtClean="0">
                <a:solidFill>
                  <a:schemeClr val="tx1"/>
                </a:solidFill>
                <a:latin typeface="Arial" pitchFamily="34" charset="0"/>
                <a:ea typeface="MS PGothic" panose="020B0600070205080204" pitchFamily="34" charset="-128"/>
                <a:cs typeface="MS PGothic" charset="0"/>
              </a:rPr>
              <a:t>-</a:t>
            </a:r>
            <a:r>
              <a:rPr lang="fr-FR" sz="1200" kern="1200" baseline="0" dirty="0" smtClean="0">
                <a:solidFill>
                  <a:schemeClr val="tx1"/>
                </a:solidFill>
                <a:latin typeface="Arial" pitchFamily="34" charset="0"/>
                <a:ea typeface="MS PGothic" panose="020B0600070205080204" pitchFamily="34" charset="-128"/>
                <a:cs typeface="MS PGothic" charset="0"/>
              </a:rPr>
              <a:t> v</a:t>
            </a:r>
            <a:r>
              <a:rPr lang="fr-FR" sz="1200" kern="1200" dirty="0" smtClean="0">
                <a:solidFill>
                  <a:schemeClr val="tx1"/>
                </a:solidFill>
                <a:latin typeface="Arial" pitchFamily="34" charset="0"/>
                <a:ea typeface="MS PGothic" panose="020B0600070205080204" pitchFamily="34" charset="-128"/>
                <a:cs typeface="MS PGothic" charset="0"/>
              </a:rPr>
              <a:t>alidation et adoption </a:t>
            </a:r>
          </a:p>
          <a:p>
            <a:pPr marL="0" indent="0">
              <a:buFontTx/>
              <a:buNone/>
              <a:defRPr/>
            </a:pPr>
            <a:endParaRPr lang="en-GB" sz="1200" kern="1200" dirty="0" smtClean="0">
              <a:solidFill>
                <a:schemeClr val="tx1"/>
              </a:solidFill>
              <a:latin typeface="Arial" pitchFamily="34" charset="0"/>
              <a:ea typeface="MS PGothic" panose="020B0600070205080204" pitchFamily="34" charset="-128"/>
              <a:cs typeface="MS PGothic" charset="0"/>
            </a:endParaRPr>
          </a:p>
          <a:p>
            <a:pPr marL="0" indent="0">
              <a:buFontTx/>
              <a:buNone/>
              <a:defRPr/>
            </a:pPr>
            <a:r>
              <a:rPr lang="fr-FR" sz="1200" b="1" kern="1200" dirty="0" smtClean="0">
                <a:solidFill>
                  <a:schemeClr val="tx1"/>
                </a:solidFill>
                <a:latin typeface="Arial" pitchFamily="34" charset="0"/>
                <a:ea typeface="MS PGothic" panose="020B0600070205080204" pitchFamily="34" charset="-128"/>
                <a:cs typeface="MS PGothic" charset="0"/>
              </a:rPr>
              <a:t>Diriger un processus de rédaction inclusive et transparent</a:t>
            </a:r>
          </a:p>
          <a:p>
            <a:pPr marL="0" indent="0">
              <a:buFontTx/>
              <a:buNone/>
              <a:defRPr/>
            </a:pPr>
            <a:r>
              <a:rPr lang="fr-FR" sz="1200" kern="1200" dirty="0" smtClean="0">
                <a:solidFill>
                  <a:schemeClr val="tx1"/>
                </a:solidFill>
                <a:latin typeface="Arial" pitchFamily="34" charset="0"/>
                <a:ea typeface="MS PGothic" panose="020B0600070205080204" pitchFamily="34" charset="-128"/>
                <a:cs typeface="MS PGothic" charset="0"/>
              </a:rPr>
              <a:t>-	Responsabilité : une approche “</a:t>
            </a:r>
            <a:r>
              <a:rPr lang="fr-FR" sz="1200" kern="1200" dirty="0" err="1" smtClean="0">
                <a:solidFill>
                  <a:schemeClr val="tx1"/>
                </a:solidFill>
                <a:latin typeface="Arial" pitchFamily="34" charset="0"/>
                <a:ea typeface="MS PGothic" panose="020B0600070205080204" pitchFamily="34" charset="-128"/>
                <a:cs typeface="MS PGothic" charset="0"/>
              </a:rPr>
              <a:t>bottom</a:t>
            </a:r>
            <a:r>
              <a:rPr lang="fr-FR" sz="1200" kern="1200" dirty="0" smtClean="0">
                <a:solidFill>
                  <a:schemeClr val="tx1"/>
                </a:solidFill>
                <a:latin typeface="Arial" pitchFamily="34" charset="0"/>
                <a:ea typeface="MS PGothic" panose="020B0600070205080204" pitchFamily="34" charset="-128"/>
                <a:cs typeface="MS PGothic" charset="0"/>
              </a:rPr>
              <a:t>-up” avec les </a:t>
            </a:r>
            <a:r>
              <a:rPr lang="fr-FR" sz="1200" kern="1200" dirty="0" smtClean="0">
                <a:solidFill>
                  <a:schemeClr val="tx1"/>
                </a:solidFill>
                <a:latin typeface="Arial" pitchFamily="34" charset="0"/>
                <a:ea typeface="MS PGothic" panose="020B0600070205080204" pitchFamily="34" charset="-128"/>
                <a:cs typeface="MS PGothic" charset="0"/>
              </a:rPr>
              <a:t>PDI </a:t>
            </a:r>
            <a:r>
              <a:rPr lang="fr-FR" sz="1200" kern="1200" dirty="0" smtClean="0">
                <a:solidFill>
                  <a:schemeClr val="tx1"/>
                </a:solidFill>
                <a:latin typeface="Arial" pitchFamily="34" charset="0"/>
                <a:ea typeface="MS PGothic" panose="020B0600070205080204" pitchFamily="34" charset="-128"/>
                <a:cs typeface="MS PGothic" charset="0"/>
              </a:rPr>
              <a:t>au centre</a:t>
            </a:r>
          </a:p>
          <a:p>
            <a:pPr marL="0" indent="0">
              <a:buFontTx/>
              <a:buNone/>
              <a:defRPr/>
            </a:pPr>
            <a:r>
              <a:rPr lang="fr-FR" sz="1200" kern="1200" dirty="0" smtClean="0">
                <a:solidFill>
                  <a:schemeClr val="tx1"/>
                </a:solidFill>
                <a:latin typeface="Arial" pitchFamily="34" charset="0"/>
                <a:ea typeface="MS PGothic" panose="020B0600070205080204" pitchFamily="34" charset="-128"/>
                <a:cs typeface="MS PGothic" charset="0"/>
              </a:rPr>
              <a:t>-	Nature inclusive : information, consultations et participation</a:t>
            </a:r>
          </a:p>
          <a:p>
            <a:pPr marL="0" indent="0">
              <a:buFontTx/>
              <a:buNone/>
              <a:defRPr/>
            </a:pPr>
            <a:r>
              <a:rPr lang="fr-FR" sz="1200" kern="1200" dirty="0" smtClean="0">
                <a:solidFill>
                  <a:schemeClr val="tx1"/>
                </a:solidFill>
                <a:latin typeface="Arial" pitchFamily="34" charset="0"/>
                <a:ea typeface="MS PGothic" panose="020B0600070205080204" pitchFamily="34" charset="-128"/>
                <a:cs typeface="MS PGothic" charset="0"/>
              </a:rPr>
              <a:t>-	Transparence</a:t>
            </a:r>
          </a:p>
          <a:p>
            <a:pPr marL="0" indent="0">
              <a:buFontTx/>
              <a:buNone/>
              <a:defRPr/>
            </a:pPr>
            <a:r>
              <a:rPr lang="fr-FR" sz="1200" kern="1200" dirty="0" smtClean="0">
                <a:solidFill>
                  <a:schemeClr val="tx1"/>
                </a:solidFill>
                <a:latin typeface="Arial" pitchFamily="34" charset="0"/>
                <a:ea typeface="MS PGothic" panose="020B0600070205080204" pitchFamily="34" charset="-128"/>
                <a:cs typeface="MS PGothic" charset="0"/>
              </a:rPr>
              <a:t>Outils de transparence: </a:t>
            </a:r>
          </a:p>
          <a:p>
            <a:pPr marL="0" indent="0">
              <a:buFontTx/>
              <a:buNone/>
              <a:defRPr/>
            </a:pPr>
            <a:r>
              <a:rPr lang="fr-FR" sz="1200" kern="1200" dirty="0" smtClean="0">
                <a:solidFill>
                  <a:schemeClr val="tx1"/>
                </a:solidFill>
                <a:latin typeface="Arial" pitchFamily="34" charset="0"/>
                <a:ea typeface="MS PGothic" panose="020B0600070205080204" pitchFamily="34" charset="-128"/>
                <a:cs typeface="MS PGothic" charset="0"/>
              </a:rPr>
              <a:t>-	 Information publique au début du processus de rédaction</a:t>
            </a:r>
          </a:p>
          <a:p>
            <a:pPr marL="0" indent="0">
              <a:buFontTx/>
              <a:buNone/>
              <a:defRPr/>
            </a:pPr>
            <a:r>
              <a:rPr lang="fr-FR" sz="1200" kern="1200" dirty="0" smtClean="0">
                <a:solidFill>
                  <a:schemeClr val="tx1"/>
                </a:solidFill>
                <a:latin typeface="Arial" pitchFamily="34" charset="0"/>
                <a:ea typeface="MS PGothic" panose="020B0600070205080204" pitchFamily="34" charset="-128"/>
                <a:cs typeface="MS PGothic" charset="0"/>
              </a:rPr>
              <a:t>-	 Mise à jour et information régulière </a:t>
            </a:r>
          </a:p>
          <a:p>
            <a:pPr marL="0" indent="0">
              <a:buFontTx/>
              <a:buNone/>
              <a:defRPr/>
            </a:pPr>
            <a:r>
              <a:rPr lang="fr-FR" sz="1200" kern="1200" dirty="0" smtClean="0">
                <a:solidFill>
                  <a:schemeClr val="tx1"/>
                </a:solidFill>
                <a:latin typeface="Arial" pitchFamily="34" charset="0"/>
                <a:ea typeface="MS PGothic" panose="020B0600070205080204" pitchFamily="34" charset="-128"/>
                <a:cs typeface="MS PGothic" charset="0"/>
              </a:rPr>
              <a:t>-	 Information régulières sur le contenu et sur la réponse aux attentes des </a:t>
            </a:r>
            <a:r>
              <a:rPr lang="fr-FR" sz="1200" kern="1200" dirty="0" smtClean="0">
                <a:solidFill>
                  <a:schemeClr val="tx1"/>
                </a:solidFill>
                <a:latin typeface="Arial" pitchFamily="34" charset="0"/>
                <a:ea typeface="MS PGothic" panose="020B0600070205080204" pitchFamily="34" charset="-128"/>
                <a:cs typeface="MS PGothic" charset="0"/>
              </a:rPr>
              <a:t>PDI </a:t>
            </a:r>
            <a:r>
              <a:rPr lang="fr-FR" sz="1200" kern="1200" dirty="0" smtClean="0">
                <a:solidFill>
                  <a:schemeClr val="tx1"/>
                </a:solidFill>
                <a:latin typeface="Arial" pitchFamily="34" charset="0"/>
                <a:ea typeface="MS PGothic" panose="020B0600070205080204" pitchFamily="34" charset="-128"/>
                <a:cs typeface="MS PGothic" charset="0"/>
              </a:rPr>
              <a:t>et autres personnes affectées par le déplacement </a:t>
            </a:r>
          </a:p>
          <a:p>
            <a:pPr marL="0" indent="0">
              <a:buFontTx/>
              <a:buNone/>
              <a:defRPr/>
            </a:pPr>
            <a:r>
              <a:rPr lang="fr-FR" sz="1200" kern="1200" dirty="0" smtClean="0">
                <a:solidFill>
                  <a:schemeClr val="tx1"/>
                </a:solidFill>
                <a:latin typeface="Arial" pitchFamily="34" charset="0"/>
                <a:ea typeface="MS PGothic" panose="020B0600070205080204" pitchFamily="34" charset="-128"/>
                <a:cs typeface="MS PGothic" charset="0"/>
              </a:rPr>
              <a:t>Ces éléments peuvent avoir un impact décisif sur la légitimé du futur instrument</a:t>
            </a:r>
          </a:p>
          <a:p>
            <a:pPr marL="0" indent="0">
              <a:buFontTx/>
              <a:buNone/>
              <a:defRPr/>
            </a:pPr>
            <a:endParaRPr lang="fr-FR" sz="1200" kern="1200" dirty="0" smtClean="0">
              <a:solidFill>
                <a:schemeClr val="tx1"/>
              </a:solidFill>
              <a:latin typeface="Arial" pitchFamily="34" charset="0"/>
              <a:ea typeface="MS PGothic" panose="020B0600070205080204" pitchFamily="34" charset="-128"/>
              <a:cs typeface="MS PGothic" charset="0"/>
            </a:endParaRPr>
          </a:p>
          <a:p>
            <a:pPr marL="0" indent="0">
              <a:buFontTx/>
              <a:buNone/>
              <a:defRPr/>
            </a:pPr>
            <a:endParaRPr lang="en-GB" sz="1200" kern="1200" dirty="0" smtClean="0">
              <a:solidFill>
                <a:schemeClr val="tx1"/>
              </a:solidFill>
              <a:latin typeface="Arial" pitchFamily="34" charset="0"/>
              <a:ea typeface="MS PGothic" panose="020B0600070205080204" pitchFamily="34" charset="-128"/>
              <a:cs typeface="MS PGothic" charset="0"/>
            </a:endParaRPr>
          </a:p>
        </p:txBody>
      </p:sp>
      <p:sp>
        <p:nvSpPr>
          <p:cNvPr id="276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F31B957-B180-7545-93FB-98FF520149C9}" type="slidenum">
              <a:rPr lang="it-IT" sz="1200"/>
              <a:pPr/>
              <a:t>3</a:t>
            </a:fld>
            <a:endParaRPr lang="it-IT" sz="1200"/>
          </a:p>
        </p:txBody>
      </p:sp>
    </p:spTree>
    <p:extLst>
      <p:ext uri="{BB962C8B-B14F-4D97-AF65-F5344CB8AC3E}">
        <p14:creationId xmlns:p14="http://schemas.microsoft.com/office/powerpoint/2010/main" val="95854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H" dirty="0" smtClean="0">
                <a:latin typeface="Arial" charset="0"/>
                <a:ea typeface="MS PGothic" charset="0"/>
              </a:rPr>
              <a:t>La responsabilité principale</a:t>
            </a:r>
            <a:r>
              <a:rPr lang="fr-CH" baseline="0" dirty="0" smtClean="0">
                <a:latin typeface="Arial" charset="0"/>
                <a:ea typeface="MS PGothic" charset="0"/>
              </a:rPr>
              <a:t> du parlement est la préparation et la révision du projet de loi. Les parlementaires ne sont cependant pas engagés directement dans la rédaction de l’instrument. Leur rôle consiste en quatre fonctions clé présentées dans la diapositive. </a:t>
            </a:r>
            <a:endParaRPr lang="fr-CH" dirty="0" smtClean="0">
              <a:latin typeface="Arial" charset="0"/>
              <a:ea typeface="MS PGothic" charset="0"/>
            </a:endParaRPr>
          </a:p>
        </p:txBody>
      </p:sp>
      <p:sp>
        <p:nvSpPr>
          <p:cNvPr id="276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F31B957-B180-7545-93FB-98FF520149C9}" type="slidenum">
              <a:rPr lang="it-IT" sz="1200"/>
              <a:pPr/>
              <a:t>4</a:t>
            </a:fld>
            <a:endParaRPr lang="it-IT" sz="1200"/>
          </a:p>
        </p:txBody>
      </p:sp>
    </p:spTree>
    <p:extLst>
      <p:ext uri="{BB962C8B-B14F-4D97-AF65-F5344CB8AC3E}">
        <p14:creationId xmlns:p14="http://schemas.microsoft.com/office/powerpoint/2010/main" val="424593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err="1" smtClean="0">
                <a:latin typeface="Arial" charset="0"/>
                <a:ea typeface="MS PGothic" charset="0"/>
              </a:rPr>
              <a:t>Cette</a:t>
            </a:r>
            <a:r>
              <a:rPr lang="en-GB" dirty="0" smtClean="0">
                <a:latin typeface="Arial" charset="0"/>
                <a:ea typeface="MS PGothic" charset="0"/>
              </a:rPr>
              <a:t> </a:t>
            </a:r>
            <a:r>
              <a:rPr lang="en-GB" dirty="0" err="1" smtClean="0">
                <a:latin typeface="Arial" charset="0"/>
                <a:ea typeface="MS PGothic" charset="0"/>
              </a:rPr>
              <a:t>diapositive</a:t>
            </a:r>
            <a:r>
              <a:rPr lang="en-GB" dirty="0" smtClean="0">
                <a:latin typeface="Arial" charset="0"/>
                <a:ea typeface="MS PGothic" charset="0"/>
              </a:rPr>
              <a:t> </a:t>
            </a:r>
            <a:r>
              <a:rPr lang="en-GB" dirty="0" err="1" smtClean="0">
                <a:latin typeface="Arial" charset="0"/>
                <a:ea typeface="MS PGothic" charset="0"/>
              </a:rPr>
              <a:t>est</a:t>
            </a:r>
            <a:r>
              <a:rPr lang="en-GB" dirty="0" smtClean="0">
                <a:latin typeface="Arial" charset="0"/>
                <a:ea typeface="MS PGothic" charset="0"/>
              </a:rPr>
              <a:t> un rappel de la session 4 sur les </a:t>
            </a:r>
            <a:r>
              <a:rPr lang="en-GB" dirty="0" err="1" smtClean="0">
                <a:latin typeface="Arial" charset="0"/>
                <a:ea typeface="MS PGothic" charset="0"/>
              </a:rPr>
              <a:t>rôle</a:t>
            </a:r>
            <a:r>
              <a:rPr lang="en-GB" dirty="0" smtClean="0">
                <a:latin typeface="Arial" charset="0"/>
                <a:ea typeface="MS PGothic" charset="0"/>
              </a:rPr>
              <a:t> des parties </a:t>
            </a:r>
            <a:r>
              <a:rPr lang="en-GB" dirty="0" err="1" smtClean="0">
                <a:latin typeface="Arial" charset="0"/>
                <a:ea typeface="MS PGothic" charset="0"/>
              </a:rPr>
              <a:t>prenantes</a:t>
            </a:r>
            <a:r>
              <a:rPr lang="en-GB" dirty="0" smtClean="0">
                <a:latin typeface="Arial" charset="0"/>
                <a:ea typeface="MS PGothic" charset="0"/>
              </a:rPr>
              <a:t> </a:t>
            </a:r>
            <a:r>
              <a:rPr lang="en-GB" dirty="0" err="1" smtClean="0">
                <a:latin typeface="Arial" charset="0"/>
                <a:ea typeface="MS PGothic" charset="0"/>
              </a:rPr>
              <a:t>dans</a:t>
            </a:r>
            <a:r>
              <a:rPr lang="en-GB" dirty="0" smtClean="0">
                <a:latin typeface="Arial" charset="0"/>
                <a:ea typeface="MS PGothic" charset="0"/>
              </a:rPr>
              <a:t> le </a:t>
            </a:r>
            <a:r>
              <a:rPr lang="en-GB" dirty="0" err="1" smtClean="0">
                <a:latin typeface="Arial" charset="0"/>
                <a:ea typeface="MS PGothic" charset="0"/>
              </a:rPr>
              <a:t>processus</a:t>
            </a:r>
            <a:r>
              <a:rPr lang="en-GB" dirty="0" smtClean="0">
                <a:latin typeface="Arial" charset="0"/>
                <a:ea typeface="MS PGothic" charset="0"/>
              </a:rPr>
              <a:t> de </a:t>
            </a:r>
            <a:r>
              <a:rPr lang="en-GB" dirty="0" err="1" smtClean="0">
                <a:latin typeface="Arial" charset="0"/>
                <a:ea typeface="MS PGothic" charset="0"/>
              </a:rPr>
              <a:t>rédation</a:t>
            </a:r>
            <a:r>
              <a:rPr lang="en-GB" dirty="0" smtClean="0">
                <a:latin typeface="Arial" charset="0"/>
                <a:ea typeface="MS PGothic" charset="0"/>
              </a:rPr>
              <a:t>. </a:t>
            </a:r>
          </a:p>
          <a:p>
            <a:endParaRPr lang="en-GB" dirty="0" smtClean="0">
              <a:latin typeface="Arial" charset="0"/>
              <a:ea typeface="MS PGothic" charset="0"/>
            </a:endParaRPr>
          </a:p>
          <a:p>
            <a:r>
              <a:rPr lang="fr-FR" dirty="0" smtClean="0">
                <a:latin typeface="Arial" charset="0"/>
                <a:ea typeface="MS PGothic" charset="0"/>
              </a:rPr>
              <a:t>Il y a normalement quatre rôles majeurs dans le comité directeur ou comité de rédaction et au sein des partenaires consultatifs :</a:t>
            </a:r>
          </a:p>
          <a:p>
            <a:r>
              <a:rPr lang="fr-FR" dirty="0" smtClean="0">
                <a:latin typeface="Arial" charset="0"/>
                <a:ea typeface="MS PGothic" charset="0"/>
              </a:rPr>
              <a:t> - Les experts rédacteurs</a:t>
            </a:r>
          </a:p>
          <a:p>
            <a:r>
              <a:rPr lang="fr-FR" dirty="0" smtClean="0">
                <a:latin typeface="Arial" charset="0"/>
                <a:ea typeface="MS PGothic" charset="0"/>
              </a:rPr>
              <a:t>-  Le comité de rédaction : personnes avec des connaissances particulières. Il peut être fusionné avec les comités directeur. </a:t>
            </a:r>
          </a:p>
          <a:p>
            <a:r>
              <a:rPr lang="fr-FR" dirty="0" smtClean="0">
                <a:latin typeface="Arial" charset="0"/>
                <a:ea typeface="MS PGothic" charset="0"/>
              </a:rPr>
              <a:t>- Comité directeur : qui a la charge de revoir le texte produit. </a:t>
            </a:r>
          </a:p>
          <a:p>
            <a:r>
              <a:rPr lang="fr-FR" dirty="0" smtClean="0">
                <a:latin typeface="Arial" charset="0"/>
                <a:ea typeface="MS PGothic" charset="0"/>
              </a:rPr>
              <a:t>-  Partenaires consultatifs : ceux qui n’interviennent pas directement dans le processus de rédaction mais ont des contributions à offrir.</a:t>
            </a:r>
          </a:p>
          <a:p>
            <a:endParaRPr lang="en-GB" dirty="0" smtClean="0">
              <a:latin typeface="Arial" charset="0"/>
              <a:ea typeface="MS PGothic" charset="0"/>
            </a:endParaRPr>
          </a:p>
        </p:txBody>
      </p:sp>
      <p:sp>
        <p:nvSpPr>
          <p:cNvPr id="276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F31B957-B180-7545-93FB-98FF520149C9}" type="slidenum">
              <a:rPr lang="it-IT" sz="1200"/>
              <a:pPr/>
              <a:t>5</a:t>
            </a:fld>
            <a:endParaRPr lang="it-IT" sz="1200"/>
          </a:p>
        </p:txBody>
      </p:sp>
    </p:spTree>
    <p:extLst>
      <p:ext uri="{BB962C8B-B14F-4D97-AF65-F5344CB8AC3E}">
        <p14:creationId xmlns:p14="http://schemas.microsoft.com/office/powerpoint/2010/main" val="356967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a:ln/>
        </p:spPr>
      </p:sp>
      <p:sp>
        <p:nvSpPr>
          <p:cNvPr id="48130"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80000"/>
              </a:lnSpc>
            </a:pPr>
            <a:r>
              <a:rPr lang="en-GB" sz="900" dirty="0" smtClean="0">
                <a:latin typeface="Arial" charset="0"/>
                <a:ea typeface="MS PGothic" charset="0"/>
              </a:rPr>
              <a:t>La question</a:t>
            </a:r>
            <a:r>
              <a:rPr lang="en-GB" sz="900" baseline="0" dirty="0" smtClean="0">
                <a:latin typeface="Arial" charset="0"/>
                <a:ea typeface="MS PGothic" charset="0"/>
              </a:rPr>
              <a:t> des definition a </a:t>
            </a:r>
            <a:r>
              <a:rPr lang="en-GB" sz="900" baseline="0" dirty="0" err="1" smtClean="0">
                <a:latin typeface="Arial" charset="0"/>
                <a:ea typeface="MS PGothic" charset="0"/>
              </a:rPr>
              <a:t>été</a:t>
            </a:r>
            <a:r>
              <a:rPr lang="en-GB" sz="900" baseline="0" dirty="0" smtClean="0">
                <a:latin typeface="Arial" charset="0"/>
                <a:ea typeface="MS PGothic" charset="0"/>
              </a:rPr>
              <a:t> </a:t>
            </a:r>
            <a:r>
              <a:rPr lang="en-GB" sz="900" baseline="0" dirty="0" err="1" smtClean="0">
                <a:latin typeface="Arial" charset="0"/>
                <a:ea typeface="MS PGothic" charset="0"/>
              </a:rPr>
              <a:t>traitée</a:t>
            </a:r>
            <a:r>
              <a:rPr lang="en-GB" sz="900" baseline="0" dirty="0" smtClean="0">
                <a:latin typeface="Arial" charset="0"/>
                <a:ea typeface="MS PGothic" charset="0"/>
              </a:rPr>
              <a:t> </a:t>
            </a:r>
            <a:r>
              <a:rPr lang="en-GB" sz="900" baseline="0" dirty="0" err="1" smtClean="0">
                <a:latin typeface="Arial" charset="0"/>
                <a:ea typeface="MS PGothic" charset="0"/>
              </a:rPr>
              <a:t>dans</a:t>
            </a:r>
            <a:r>
              <a:rPr lang="en-GB" sz="900" baseline="0" dirty="0" smtClean="0">
                <a:latin typeface="Arial" charset="0"/>
                <a:ea typeface="MS PGothic" charset="0"/>
              </a:rPr>
              <a:t> la session un et </a:t>
            </a:r>
            <a:r>
              <a:rPr lang="en-GB" sz="900" baseline="0" dirty="0" err="1" smtClean="0">
                <a:latin typeface="Arial" charset="0"/>
                <a:ea typeface="MS PGothic" charset="0"/>
              </a:rPr>
              <a:t>deux</a:t>
            </a:r>
            <a:r>
              <a:rPr lang="en-GB" sz="900" baseline="0" dirty="0" smtClean="0">
                <a:latin typeface="Arial" charset="0"/>
                <a:ea typeface="MS PGothic" charset="0"/>
              </a:rPr>
              <a:t>. </a:t>
            </a:r>
          </a:p>
          <a:p>
            <a:pPr>
              <a:lnSpc>
                <a:spcPct val="80000"/>
              </a:lnSpc>
            </a:pPr>
            <a:endParaRPr lang="en-GB" sz="900" dirty="0" smtClean="0">
              <a:latin typeface="Arial" charset="0"/>
              <a:ea typeface="MS PGothic" charset="0"/>
            </a:endParaRPr>
          </a:p>
          <a:p>
            <a:pPr eaLnBrk="0" fontAlgn="base" hangingPunct="0"/>
            <a:r>
              <a:rPr lang="fr-FR" sz="1200" b="1" kern="1200" dirty="0" smtClean="0">
                <a:solidFill>
                  <a:schemeClr val="tx1"/>
                </a:solidFill>
                <a:effectLst/>
                <a:latin typeface="Arial" pitchFamily="34" charset="0"/>
                <a:ea typeface="MS PGothic" panose="020B0600070205080204" pitchFamily="34" charset="-128"/>
                <a:cs typeface="MS PGothic" charset="0"/>
              </a:rPr>
              <a:t>Principes de base :</a:t>
            </a:r>
            <a:endParaRPr lang="fr-FR" sz="1200" kern="1200" dirty="0" smtClean="0">
              <a:solidFill>
                <a:schemeClr val="tx1"/>
              </a:solidFill>
              <a:effectLst/>
              <a:latin typeface="Arial" pitchFamily="34" charset="0"/>
              <a:ea typeface="MS PGothic" panose="020B0600070205080204" pitchFamily="34" charset="-128"/>
              <a:cs typeface="MS PGothic" charset="0"/>
            </a:endParaRPr>
          </a:p>
          <a:p>
            <a:pPr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La liste pourrait être bien plus longue mais ils doivent au minima comprendre la responsabilité nationale, la non-discrimination et la participation des </a:t>
            </a:r>
            <a:r>
              <a:rPr lang="fr-FR" sz="1200" kern="1200" dirty="0" smtClean="0">
                <a:solidFill>
                  <a:schemeClr val="tx1"/>
                </a:solidFill>
                <a:effectLst/>
                <a:latin typeface="Arial" pitchFamily="34" charset="0"/>
                <a:ea typeface="MS PGothic" panose="020B0600070205080204" pitchFamily="34" charset="-128"/>
                <a:cs typeface="MS PGothic" charset="0"/>
              </a:rPr>
              <a:t>PDI. </a:t>
            </a:r>
            <a:r>
              <a:rPr lang="fr-FR" sz="1200" kern="1200" dirty="0" smtClean="0">
                <a:solidFill>
                  <a:schemeClr val="tx1"/>
                </a:solidFill>
                <a:effectLst/>
                <a:latin typeface="Arial" pitchFamily="34" charset="0"/>
                <a:ea typeface="MS PGothic" panose="020B0600070205080204" pitchFamily="34" charset="-128"/>
                <a:cs typeface="MS PGothic" charset="0"/>
              </a:rPr>
              <a:t>Chacun de ces principes a été couvert plus tôt au cours de cet atelier, mais il s’agit d’une opportunité de rappeler ces messages clés et d’apporter des exemples supplémentaires. </a:t>
            </a:r>
          </a:p>
          <a:p>
            <a:pPr eaLnBrk="0" fontAlgn="base" hangingPunct="0"/>
            <a:r>
              <a:rPr lang="fr-FR" sz="1200" b="1" kern="1200" dirty="0" smtClean="0">
                <a:solidFill>
                  <a:schemeClr val="tx1"/>
                </a:solidFill>
                <a:effectLst/>
                <a:latin typeface="Arial" pitchFamily="34" charset="0"/>
                <a:ea typeface="MS PGothic" panose="020B0600070205080204" pitchFamily="34" charset="-128"/>
                <a:cs typeface="MS PGothic" charset="0"/>
              </a:rPr>
              <a:t>Identification d’une autorité responsable : </a:t>
            </a:r>
            <a:endParaRPr lang="fr-FR" sz="1200" kern="1200" dirty="0" smtClean="0">
              <a:solidFill>
                <a:schemeClr val="tx1"/>
              </a:solidFill>
              <a:effectLst/>
              <a:latin typeface="Arial" pitchFamily="34" charset="0"/>
              <a:ea typeface="MS PGothic" panose="020B0600070205080204" pitchFamily="34" charset="-128"/>
              <a:cs typeface="MS PGothic" charset="0"/>
            </a:endParaRPr>
          </a:p>
          <a:p>
            <a:pPr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Se référer à la Convention de Kampala (article 3.2b) et au Pacte des Grands Lacs (article 6.4c du protocole sur les </a:t>
            </a:r>
            <a:r>
              <a:rPr lang="fr-FR" sz="1200" kern="1200" dirty="0" smtClean="0">
                <a:solidFill>
                  <a:schemeClr val="tx1"/>
                </a:solidFill>
                <a:effectLst/>
                <a:latin typeface="Arial" pitchFamily="34" charset="0"/>
                <a:ea typeface="MS PGothic" panose="020B0600070205080204" pitchFamily="34" charset="-128"/>
                <a:cs typeface="MS PGothic" charset="0"/>
              </a:rPr>
              <a:t>PDI)</a:t>
            </a:r>
            <a:endParaRPr lang="fr-FR" sz="1200" kern="1200" dirty="0" smtClean="0">
              <a:solidFill>
                <a:schemeClr val="tx1"/>
              </a:solidFill>
              <a:effectLst/>
              <a:latin typeface="Arial" pitchFamily="34" charset="0"/>
              <a:ea typeface="MS PGothic" panose="020B0600070205080204" pitchFamily="34" charset="-128"/>
              <a:cs typeface="MS PGothic" charset="0"/>
            </a:endParaRPr>
          </a:p>
          <a:p>
            <a:pPr eaLnBrk="0" fontAlgn="base" hangingPunct="0"/>
            <a:r>
              <a:rPr lang="en-GB" sz="1200" kern="1200" dirty="0" smtClean="0">
                <a:solidFill>
                  <a:schemeClr val="tx1"/>
                </a:solidFill>
                <a:effectLst/>
                <a:latin typeface="Arial" pitchFamily="34" charset="0"/>
                <a:ea typeface="MS PGothic" panose="020B0600070205080204" pitchFamily="34" charset="-128"/>
                <a:cs typeface="MS PGothic" charset="0"/>
              </a:rPr>
              <a:t>Questions à </a:t>
            </a:r>
            <a:r>
              <a:rPr lang="en-GB" sz="1200" kern="1200" dirty="0" err="1" smtClean="0">
                <a:solidFill>
                  <a:schemeClr val="tx1"/>
                </a:solidFill>
                <a:effectLst/>
                <a:latin typeface="Arial" pitchFamily="34" charset="0"/>
                <a:ea typeface="MS PGothic" panose="020B0600070205080204" pitchFamily="34" charset="-128"/>
                <a:cs typeface="MS PGothic" charset="0"/>
              </a:rPr>
              <a:t>soulever</a:t>
            </a:r>
            <a:r>
              <a:rPr lang="en-GB" sz="1200" kern="1200" dirty="0" smtClean="0">
                <a:solidFill>
                  <a:schemeClr val="tx1"/>
                </a:solidFill>
                <a:effectLst/>
                <a:latin typeface="Arial" pitchFamily="34" charset="0"/>
                <a:ea typeface="MS PGothic" panose="020B0600070205080204" pitchFamily="34" charset="-128"/>
                <a:cs typeface="MS PGothic" charset="0"/>
              </a:rPr>
              <a:t> :</a:t>
            </a:r>
            <a:endParaRPr lang="fr-FR" sz="1200" kern="1200" dirty="0" smtClean="0">
              <a:solidFill>
                <a:schemeClr val="tx1"/>
              </a:solidFill>
              <a:effectLst/>
              <a:latin typeface="Arial" pitchFamily="34" charset="0"/>
              <a:ea typeface="MS PGothic" panose="020B0600070205080204" pitchFamily="34" charset="-128"/>
              <a:cs typeface="MS PGothic" charset="0"/>
            </a:endParaRPr>
          </a:p>
          <a:p>
            <a:pPr lvl="0"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 Quel sera le rôle de cette autorité?</a:t>
            </a:r>
          </a:p>
          <a:p>
            <a:pPr lvl="0"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 </a:t>
            </a:r>
            <a:r>
              <a:rPr lang="en-GB" sz="1200" kern="1200" dirty="0" err="1" smtClean="0">
                <a:solidFill>
                  <a:schemeClr val="tx1"/>
                </a:solidFill>
                <a:effectLst/>
                <a:latin typeface="Arial" pitchFamily="34" charset="0"/>
                <a:ea typeface="MS PGothic" panose="020B0600070205080204" pitchFamily="34" charset="-128"/>
                <a:cs typeface="MS PGothic" charset="0"/>
              </a:rPr>
              <a:t>Quel</a:t>
            </a:r>
            <a:r>
              <a:rPr lang="en-GB" sz="1200" kern="1200" dirty="0" smtClean="0">
                <a:solidFill>
                  <a:schemeClr val="tx1"/>
                </a:solidFill>
                <a:effectLst/>
                <a:latin typeface="Arial" pitchFamily="34" charset="0"/>
                <a:ea typeface="MS PGothic" panose="020B0600070205080204" pitchFamily="34" charset="-128"/>
                <a:cs typeface="MS PGothic" charset="0"/>
              </a:rPr>
              <a:t> type </a:t>
            </a:r>
            <a:r>
              <a:rPr lang="en-GB" sz="1200" kern="1200" dirty="0" err="1" smtClean="0">
                <a:solidFill>
                  <a:schemeClr val="tx1"/>
                </a:solidFill>
                <a:effectLst/>
                <a:latin typeface="Arial" pitchFamily="34" charset="0"/>
                <a:ea typeface="MS PGothic" panose="020B0600070205080204" pitchFamily="34" charset="-128"/>
                <a:cs typeface="MS PGothic" charset="0"/>
              </a:rPr>
              <a:t>d’autorité</a:t>
            </a:r>
            <a:r>
              <a:rPr lang="en-GB" sz="1200" kern="1200" dirty="0" smtClean="0">
                <a:solidFill>
                  <a:schemeClr val="tx1"/>
                </a:solidFill>
                <a:effectLst/>
                <a:latin typeface="Arial" pitchFamily="34" charset="0"/>
                <a:ea typeface="MS PGothic" panose="020B0600070205080204" pitchFamily="34" charset="-128"/>
                <a:cs typeface="MS PGothic" charset="0"/>
              </a:rPr>
              <a:t>? </a:t>
            </a:r>
            <a:endParaRPr lang="fr-FR" sz="1200" kern="1200" dirty="0" smtClean="0">
              <a:solidFill>
                <a:schemeClr val="tx1"/>
              </a:solidFill>
              <a:effectLst/>
              <a:latin typeface="Arial" pitchFamily="34" charset="0"/>
              <a:ea typeface="MS PGothic" panose="020B0600070205080204" pitchFamily="34" charset="-128"/>
              <a:cs typeface="MS PGothic" charset="0"/>
            </a:endParaRPr>
          </a:p>
          <a:p>
            <a:pPr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 Un département ministériel ou un portefeuille ministériel pourrait être créé </a:t>
            </a:r>
          </a:p>
          <a:p>
            <a:pPr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 Une autorité, un comité, un comité directeur, un groupe de travail pourrait être mis en place en dehors de tout département ministériel existant. </a:t>
            </a:r>
          </a:p>
          <a:p>
            <a:pPr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 Un point focal national peut être nommé au sein d’un comité ou d’un département ministériel existant. </a:t>
            </a:r>
          </a:p>
          <a:p>
            <a:pPr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En Ouganda par exemple, le point focal désigné est les Département en charge des Réfugiés et de la Préparation aux Catastrophes à au sein du bureau du Premier Ministre. </a:t>
            </a:r>
          </a:p>
          <a:p>
            <a:pPr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Le projet de loi qui est en cours de discussion aux Philippines a conféré ce rôle à la Commission Nationale des Droits de l’Homme, un organisme externe et autonome.</a:t>
            </a:r>
          </a:p>
          <a:p>
            <a:pPr>
              <a:lnSpc>
                <a:spcPct val="80000"/>
              </a:lnSpc>
              <a:buFontTx/>
              <a:buChar char="-"/>
            </a:pPr>
            <a:endParaRPr lang="en-GB" sz="900" dirty="0" smtClean="0">
              <a:latin typeface="Arial" charset="0"/>
              <a:ea typeface="MS PGothic" charset="0"/>
            </a:endParaRPr>
          </a:p>
          <a:p>
            <a:pPr>
              <a:lnSpc>
                <a:spcPct val="80000"/>
              </a:lnSpc>
            </a:pPr>
            <a:endParaRPr lang="en-GB" sz="900" dirty="0" smtClean="0">
              <a:latin typeface="Arial" charset="0"/>
              <a:ea typeface="MS PGothic" charset="0"/>
            </a:endParaRPr>
          </a:p>
          <a:p>
            <a:pPr>
              <a:lnSpc>
                <a:spcPct val="80000"/>
              </a:lnSpc>
            </a:pPr>
            <a:r>
              <a:rPr lang="en-GB" sz="900" b="1" dirty="0" smtClean="0">
                <a:latin typeface="Arial" charset="0"/>
                <a:ea typeface="MS PGothic" charset="0"/>
              </a:rPr>
              <a:t>Aspects</a:t>
            </a:r>
            <a:r>
              <a:rPr lang="en-GB" sz="900" b="1" baseline="0" dirty="0" smtClean="0">
                <a:latin typeface="Arial" charset="0"/>
                <a:ea typeface="MS PGothic" charset="0"/>
              </a:rPr>
              <a:t> financiers</a:t>
            </a:r>
            <a:r>
              <a:rPr lang="en-GB" sz="900" b="1" dirty="0" smtClean="0">
                <a:latin typeface="Arial" charset="0"/>
                <a:ea typeface="MS PGothic" charset="0"/>
              </a:rPr>
              <a:t>: </a:t>
            </a:r>
          </a:p>
          <a:p>
            <a:pPr>
              <a:lnSpc>
                <a:spcPct val="80000"/>
              </a:lnSpc>
            </a:pPr>
            <a:endParaRPr lang="en-GB" sz="900" b="1" dirty="0" smtClean="0">
              <a:latin typeface="Arial" charset="0"/>
              <a:ea typeface="MS PGothic" charset="0"/>
            </a:endParaRPr>
          </a:p>
          <a:p>
            <a:pPr>
              <a:lnSpc>
                <a:spcPct val="80000"/>
              </a:lnSpc>
            </a:pPr>
            <a:r>
              <a:rPr lang="en-GB" sz="900" b="1" dirty="0" smtClean="0">
                <a:latin typeface="Arial" charset="0"/>
                <a:ea typeface="MS PGothic" charset="0"/>
              </a:rPr>
              <a:t>- </a:t>
            </a:r>
            <a:r>
              <a:rPr lang="en-GB" sz="900" b="0" dirty="0" smtClean="0">
                <a:latin typeface="Arial" charset="0"/>
                <a:ea typeface="MS PGothic" charset="0"/>
              </a:rPr>
              <a:t>Se </a:t>
            </a:r>
            <a:r>
              <a:rPr lang="en-GB" sz="900" b="0" dirty="0" err="1" smtClean="0">
                <a:latin typeface="Arial" charset="0"/>
                <a:ea typeface="MS PGothic" charset="0"/>
              </a:rPr>
              <a:t>référer</a:t>
            </a:r>
            <a:r>
              <a:rPr lang="en-GB" sz="900" b="0" dirty="0" smtClean="0">
                <a:latin typeface="Arial" charset="0"/>
                <a:ea typeface="MS PGothic" charset="0"/>
              </a:rPr>
              <a:t> à la Convention de </a:t>
            </a:r>
            <a:r>
              <a:rPr lang="en-GB" sz="900" dirty="0" smtClean="0">
                <a:latin typeface="Arial" charset="0"/>
                <a:ea typeface="MS PGothic" charset="0"/>
              </a:rPr>
              <a:t>Kampala, article 3.2.d</a:t>
            </a:r>
          </a:p>
          <a:p>
            <a:pPr>
              <a:lnSpc>
                <a:spcPct val="80000"/>
              </a:lnSpc>
            </a:pPr>
            <a:r>
              <a:rPr lang="en-GB" sz="900" dirty="0" smtClean="0">
                <a:latin typeface="Arial" charset="0"/>
                <a:ea typeface="MS PGothic" charset="0"/>
              </a:rPr>
              <a:t>- </a:t>
            </a:r>
            <a:r>
              <a:rPr lang="en-GB" sz="900" dirty="0" err="1" smtClean="0">
                <a:latin typeface="Arial" charset="0"/>
                <a:ea typeface="MS PGothic" charset="0"/>
              </a:rPr>
              <a:t>Réitérer</a:t>
            </a:r>
            <a:r>
              <a:rPr lang="en-GB" sz="900" dirty="0" smtClean="0">
                <a:latin typeface="Arial" charset="0"/>
                <a:ea typeface="MS PGothic" charset="0"/>
              </a:rPr>
              <a:t> le </a:t>
            </a:r>
            <a:r>
              <a:rPr lang="en-GB" sz="900" dirty="0" err="1" smtClean="0">
                <a:latin typeface="Arial" charset="0"/>
                <a:ea typeface="MS PGothic" charset="0"/>
              </a:rPr>
              <a:t>besoin</a:t>
            </a:r>
            <a:r>
              <a:rPr lang="en-GB" sz="900" dirty="0" smtClean="0">
                <a:latin typeface="Arial" charset="0"/>
                <a:ea typeface="MS PGothic" charset="0"/>
              </a:rPr>
              <a:t> de </a:t>
            </a:r>
            <a:r>
              <a:rPr lang="en-GB" sz="900" dirty="0" err="1" smtClean="0">
                <a:latin typeface="Arial" charset="0"/>
                <a:ea typeface="MS PGothic" charset="0"/>
              </a:rPr>
              <a:t>garantir</a:t>
            </a:r>
            <a:r>
              <a:rPr lang="en-GB" sz="900" dirty="0" smtClean="0">
                <a:latin typeface="Arial" charset="0"/>
                <a:ea typeface="MS PGothic" charset="0"/>
              </a:rPr>
              <a:t> </a:t>
            </a:r>
            <a:r>
              <a:rPr lang="en-GB" sz="900" dirty="0" err="1" smtClean="0">
                <a:latin typeface="Arial" charset="0"/>
                <a:ea typeface="MS PGothic" charset="0"/>
              </a:rPr>
              <a:t>une</a:t>
            </a:r>
            <a:r>
              <a:rPr lang="en-GB" sz="900" dirty="0" smtClean="0">
                <a:latin typeface="Arial" charset="0"/>
                <a:ea typeface="MS PGothic" charset="0"/>
              </a:rPr>
              <a:t> allocation de</a:t>
            </a:r>
            <a:r>
              <a:rPr lang="en-GB" sz="900" baseline="0" dirty="0" smtClean="0">
                <a:latin typeface="Arial" charset="0"/>
                <a:ea typeface="MS PGothic" charset="0"/>
              </a:rPr>
              <a:t> </a:t>
            </a:r>
            <a:r>
              <a:rPr lang="en-GB" sz="900" baseline="0" dirty="0" err="1" smtClean="0">
                <a:latin typeface="Arial" charset="0"/>
                <a:ea typeface="MS PGothic" charset="0"/>
              </a:rPr>
              <a:t>ressources</a:t>
            </a:r>
            <a:r>
              <a:rPr lang="en-GB" sz="900" baseline="0" dirty="0" smtClean="0">
                <a:latin typeface="Arial" charset="0"/>
                <a:ea typeface="MS PGothic" charset="0"/>
              </a:rPr>
              <a:t> adequate</a:t>
            </a:r>
            <a:endParaRPr lang="en-GB" sz="900" dirty="0" smtClean="0">
              <a:latin typeface="Arial" charset="0"/>
              <a:ea typeface="MS PGothic" charset="0"/>
            </a:endParaRPr>
          </a:p>
          <a:p>
            <a:pPr marL="171450" indent="-171450">
              <a:lnSpc>
                <a:spcPct val="80000"/>
              </a:lnSpc>
              <a:buFontTx/>
              <a:buChar char="-"/>
            </a:pPr>
            <a:r>
              <a:rPr lang="en-GB" sz="900" dirty="0" smtClean="0">
                <a:latin typeface="Arial" charset="0"/>
                <a:ea typeface="MS PGothic" charset="0"/>
              </a:rPr>
              <a:t>Insister</a:t>
            </a:r>
            <a:r>
              <a:rPr lang="en-GB" sz="900" baseline="0" dirty="0" smtClean="0">
                <a:latin typeface="Arial" charset="0"/>
                <a:ea typeface="MS PGothic" charset="0"/>
              </a:rPr>
              <a:t> sur le fait que les arrangements financiers </a:t>
            </a:r>
            <a:r>
              <a:rPr lang="en-GB" sz="900" baseline="0" dirty="0" err="1" smtClean="0">
                <a:latin typeface="Arial" charset="0"/>
                <a:ea typeface="MS PGothic" charset="0"/>
              </a:rPr>
              <a:t>doivent</a:t>
            </a:r>
            <a:r>
              <a:rPr lang="en-GB" sz="900" baseline="0" dirty="0" smtClean="0">
                <a:latin typeface="Arial" charset="0"/>
                <a:ea typeface="MS PGothic" charset="0"/>
              </a:rPr>
              <a:t> </a:t>
            </a:r>
            <a:r>
              <a:rPr lang="en-GB" sz="900" baseline="0" dirty="0" err="1" smtClean="0">
                <a:latin typeface="Arial" charset="0"/>
                <a:ea typeface="MS PGothic" charset="0"/>
              </a:rPr>
              <a:t>être</a:t>
            </a:r>
            <a:r>
              <a:rPr lang="en-GB" sz="900" baseline="0" dirty="0" smtClean="0">
                <a:latin typeface="Arial" charset="0"/>
                <a:ea typeface="MS PGothic" charset="0"/>
              </a:rPr>
              <a:t> </a:t>
            </a:r>
            <a:r>
              <a:rPr lang="en-GB" sz="900" baseline="0" dirty="0" err="1" smtClean="0">
                <a:latin typeface="Arial" charset="0"/>
                <a:ea typeface="MS PGothic" charset="0"/>
              </a:rPr>
              <a:t>adéquates</a:t>
            </a:r>
            <a:r>
              <a:rPr lang="en-GB" sz="900" baseline="0" dirty="0" smtClean="0">
                <a:latin typeface="Arial" charset="0"/>
                <a:ea typeface="MS PGothic" charset="0"/>
              </a:rPr>
              <a:t>, </a:t>
            </a:r>
            <a:r>
              <a:rPr lang="en-GB" sz="900" baseline="0" dirty="0" err="1" smtClean="0">
                <a:latin typeface="Arial" charset="0"/>
                <a:ea typeface="MS PGothic" charset="0"/>
              </a:rPr>
              <a:t>prévisibles</a:t>
            </a:r>
            <a:r>
              <a:rPr lang="en-GB" sz="900" baseline="0" dirty="0" smtClean="0">
                <a:latin typeface="Arial" charset="0"/>
                <a:ea typeface="MS PGothic" charset="0"/>
              </a:rPr>
              <a:t> et non-</a:t>
            </a:r>
            <a:r>
              <a:rPr lang="en-GB" sz="900" baseline="0" dirty="0" err="1" smtClean="0">
                <a:latin typeface="Arial" charset="0"/>
                <a:ea typeface="MS PGothic" charset="0"/>
              </a:rPr>
              <a:t>discriminatoires</a:t>
            </a:r>
            <a:r>
              <a:rPr lang="en-GB" sz="900" baseline="0" dirty="0" smtClean="0">
                <a:latin typeface="Arial" charset="0"/>
                <a:ea typeface="MS PGothic" charset="0"/>
              </a:rPr>
              <a:t> </a:t>
            </a:r>
          </a:p>
          <a:p>
            <a:pPr marL="171450" indent="-171450">
              <a:lnSpc>
                <a:spcPct val="80000"/>
              </a:lnSpc>
              <a:buFontTx/>
              <a:buChar char="-"/>
            </a:pPr>
            <a:r>
              <a:rPr lang="en-GB" sz="900" baseline="0" dirty="0" smtClean="0">
                <a:latin typeface="Arial" charset="0"/>
                <a:ea typeface="MS PGothic" charset="0"/>
              </a:rPr>
              <a:t>Insister sur le </a:t>
            </a:r>
            <a:r>
              <a:rPr lang="en-GB" sz="900" baseline="0" dirty="0" err="1" smtClean="0">
                <a:latin typeface="Arial" charset="0"/>
                <a:ea typeface="MS PGothic" charset="0"/>
              </a:rPr>
              <a:t>besoins</a:t>
            </a:r>
            <a:r>
              <a:rPr lang="en-GB" sz="900" baseline="0" dirty="0" smtClean="0">
                <a:latin typeface="Arial" charset="0"/>
                <a:ea typeface="MS PGothic" charset="0"/>
              </a:rPr>
              <a:t> de </a:t>
            </a:r>
            <a:r>
              <a:rPr lang="en-GB" sz="900" baseline="0" dirty="0" err="1" smtClean="0">
                <a:latin typeface="Arial" charset="0"/>
                <a:ea typeface="MS PGothic" charset="0"/>
              </a:rPr>
              <a:t>créer</a:t>
            </a:r>
            <a:r>
              <a:rPr lang="en-GB" sz="900" baseline="0" dirty="0" smtClean="0">
                <a:latin typeface="Arial" charset="0"/>
                <a:ea typeface="MS PGothic" charset="0"/>
              </a:rPr>
              <a:t> des </a:t>
            </a:r>
            <a:r>
              <a:rPr lang="en-GB" sz="900" baseline="0" dirty="0" err="1" smtClean="0">
                <a:latin typeface="Arial" charset="0"/>
                <a:ea typeface="MS PGothic" charset="0"/>
              </a:rPr>
              <a:t>mecanismes</a:t>
            </a:r>
            <a:r>
              <a:rPr lang="en-GB" sz="900" baseline="0" dirty="0" smtClean="0">
                <a:latin typeface="Arial" charset="0"/>
                <a:ea typeface="MS PGothic" charset="0"/>
              </a:rPr>
              <a:t> de surveillance </a:t>
            </a:r>
            <a:r>
              <a:rPr lang="en-GB" sz="900" baseline="0" dirty="0" err="1" smtClean="0">
                <a:latin typeface="Arial" charset="0"/>
                <a:ea typeface="MS PGothic" charset="0"/>
              </a:rPr>
              <a:t>budgétaires</a:t>
            </a:r>
            <a:r>
              <a:rPr lang="en-GB" sz="900" baseline="0" dirty="0" smtClean="0">
                <a:latin typeface="Arial" charset="0"/>
                <a:ea typeface="MS PGothic" charset="0"/>
              </a:rPr>
              <a:t>. </a:t>
            </a:r>
            <a:endParaRPr lang="it-IT" sz="900" dirty="0">
              <a:latin typeface="Arial" charset="0"/>
              <a:ea typeface="MS PGothic" charset="0"/>
            </a:endParaRPr>
          </a:p>
        </p:txBody>
      </p:sp>
      <p:sp>
        <p:nvSpPr>
          <p:cNvPr id="48131"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75DD205-87FA-B24C-B97B-66325A937387}" type="slidenum">
              <a:rPr lang="it-IT" sz="1200"/>
              <a:pPr/>
              <a:t>6</a:t>
            </a:fld>
            <a:endParaRPr lang="it-IT" sz="1200"/>
          </a:p>
        </p:txBody>
      </p:sp>
    </p:spTree>
    <p:extLst>
      <p:ext uri="{BB962C8B-B14F-4D97-AF65-F5344CB8AC3E}">
        <p14:creationId xmlns:p14="http://schemas.microsoft.com/office/powerpoint/2010/main" val="95794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a:ln/>
        </p:spPr>
      </p:sp>
      <p:sp>
        <p:nvSpPr>
          <p:cNvPr id="5837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charset="0"/>
                <a:ea typeface="MS PGothic" charset="0"/>
              </a:rPr>
              <a:t>Les participants</a:t>
            </a:r>
            <a:r>
              <a:rPr lang="en-GB" baseline="0" dirty="0" smtClean="0">
                <a:latin typeface="Arial" charset="0"/>
                <a:ea typeface="MS PGothic" charset="0"/>
              </a:rPr>
              <a:t> </a:t>
            </a:r>
            <a:r>
              <a:rPr lang="en-GB" baseline="0" dirty="0" err="1" smtClean="0">
                <a:latin typeface="Arial" charset="0"/>
                <a:ea typeface="MS PGothic" charset="0"/>
              </a:rPr>
              <a:t>vont</a:t>
            </a:r>
            <a:r>
              <a:rPr lang="en-GB" baseline="0" dirty="0" smtClean="0">
                <a:latin typeface="Arial" charset="0"/>
                <a:ea typeface="MS PGothic" charset="0"/>
              </a:rPr>
              <a:t> y </a:t>
            </a:r>
            <a:r>
              <a:rPr lang="en-GB" baseline="0" dirty="0" err="1" smtClean="0">
                <a:latin typeface="Arial" charset="0"/>
                <a:ea typeface="MS PGothic" charset="0"/>
              </a:rPr>
              <a:t>prendre</a:t>
            </a:r>
            <a:r>
              <a:rPr lang="en-GB" baseline="0" dirty="0" smtClean="0">
                <a:latin typeface="Arial" charset="0"/>
                <a:ea typeface="MS PGothic" charset="0"/>
              </a:rPr>
              <a:t> part </a:t>
            </a:r>
            <a:r>
              <a:rPr lang="en-GB" baseline="0" dirty="0" err="1" smtClean="0">
                <a:latin typeface="Arial" charset="0"/>
                <a:ea typeface="MS PGothic" charset="0"/>
              </a:rPr>
              <a:t>en</a:t>
            </a:r>
            <a:r>
              <a:rPr lang="en-GB" baseline="0" dirty="0" smtClean="0">
                <a:latin typeface="Arial" charset="0"/>
                <a:ea typeface="MS PGothic" charset="0"/>
              </a:rPr>
              <a:t> </a:t>
            </a:r>
            <a:r>
              <a:rPr lang="en-GB" baseline="0" dirty="0" err="1" smtClean="0">
                <a:latin typeface="Arial" charset="0"/>
                <a:ea typeface="MS PGothic" charset="0"/>
              </a:rPr>
              <a:t>groupe</a:t>
            </a:r>
            <a:r>
              <a:rPr lang="en-GB" baseline="0" dirty="0" smtClean="0">
                <a:latin typeface="Arial" charset="0"/>
                <a:ea typeface="MS PGothic" charset="0"/>
              </a:rPr>
              <a:t>; </a:t>
            </a:r>
            <a:r>
              <a:rPr lang="en-GB" baseline="0" dirty="0" err="1" smtClean="0">
                <a:latin typeface="Arial" charset="0"/>
                <a:ea typeface="MS PGothic" charset="0"/>
              </a:rPr>
              <a:t>chaque</a:t>
            </a:r>
            <a:r>
              <a:rPr lang="en-GB" baseline="0" dirty="0" smtClean="0">
                <a:latin typeface="Arial" charset="0"/>
                <a:ea typeface="MS PGothic" charset="0"/>
              </a:rPr>
              <a:t> bonne </a:t>
            </a:r>
            <a:r>
              <a:rPr lang="en-GB" baseline="0" dirty="0" err="1" smtClean="0">
                <a:latin typeface="Arial" charset="0"/>
                <a:ea typeface="MS PGothic" charset="0"/>
              </a:rPr>
              <a:t>réponse</a:t>
            </a:r>
            <a:r>
              <a:rPr lang="en-GB" baseline="0" dirty="0" smtClean="0">
                <a:latin typeface="Arial" charset="0"/>
                <a:ea typeface="MS PGothic" charset="0"/>
              </a:rPr>
              <a:t> </a:t>
            </a:r>
            <a:r>
              <a:rPr lang="en-GB" baseline="0" dirty="0" err="1" smtClean="0">
                <a:latin typeface="Arial" charset="0"/>
                <a:ea typeface="MS PGothic" charset="0"/>
              </a:rPr>
              <a:t>leur</a:t>
            </a:r>
            <a:r>
              <a:rPr lang="en-GB" baseline="0" dirty="0" smtClean="0">
                <a:latin typeface="Arial" charset="0"/>
                <a:ea typeface="MS PGothic" charset="0"/>
              </a:rPr>
              <a:t> </a:t>
            </a:r>
            <a:r>
              <a:rPr lang="en-GB" baseline="0" dirty="0" err="1" smtClean="0">
                <a:latin typeface="Arial" charset="0"/>
                <a:ea typeface="MS PGothic" charset="0"/>
              </a:rPr>
              <a:t>permettant</a:t>
            </a:r>
            <a:r>
              <a:rPr lang="en-GB" baseline="0" dirty="0" smtClean="0">
                <a:latin typeface="Arial" charset="0"/>
                <a:ea typeface="MS PGothic" charset="0"/>
              </a:rPr>
              <a:t> de </a:t>
            </a:r>
            <a:r>
              <a:rPr lang="en-GB" baseline="0" dirty="0" err="1" smtClean="0">
                <a:latin typeface="Arial" charset="0"/>
                <a:ea typeface="MS PGothic" charset="0"/>
              </a:rPr>
              <a:t>marquer</a:t>
            </a:r>
            <a:r>
              <a:rPr lang="en-GB" baseline="0" dirty="0" smtClean="0">
                <a:latin typeface="Arial" charset="0"/>
                <a:ea typeface="MS PGothic" charset="0"/>
              </a:rPr>
              <a:t> un point. Le but </a:t>
            </a:r>
            <a:r>
              <a:rPr lang="en-GB" baseline="0" dirty="0" err="1" smtClean="0">
                <a:latin typeface="Arial" charset="0"/>
                <a:ea typeface="MS PGothic" charset="0"/>
              </a:rPr>
              <a:t>est</a:t>
            </a:r>
            <a:r>
              <a:rPr lang="en-GB" baseline="0" dirty="0" smtClean="0">
                <a:latin typeface="Arial" charset="0"/>
                <a:ea typeface="MS PGothic" charset="0"/>
              </a:rPr>
              <a:t> de </a:t>
            </a:r>
            <a:r>
              <a:rPr lang="en-GB" baseline="0" dirty="0" err="1" smtClean="0">
                <a:latin typeface="Arial" charset="0"/>
                <a:ea typeface="MS PGothic" charset="0"/>
              </a:rPr>
              <a:t>récapituler</a:t>
            </a:r>
            <a:r>
              <a:rPr lang="en-GB" baseline="0" dirty="0" smtClean="0">
                <a:latin typeface="Arial" charset="0"/>
                <a:ea typeface="MS PGothic" charset="0"/>
              </a:rPr>
              <a:t> les </a:t>
            </a:r>
            <a:r>
              <a:rPr lang="en-GB" baseline="0" dirty="0" err="1" smtClean="0">
                <a:latin typeface="Arial" charset="0"/>
                <a:ea typeface="MS PGothic" charset="0"/>
              </a:rPr>
              <a:t>principales</a:t>
            </a:r>
            <a:r>
              <a:rPr lang="en-GB" baseline="0" dirty="0" smtClean="0">
                <a:latin typeface="Arial" charset="0"/>
                <a:ea typeface="MS PGothic" charset="0"/>
              </a:rPr>
              <a:t> provisions </a:t>
            </a:r>
            <a:r>
              <a:rPr lang="en-GB" baseline="0" dirty="0" err="1" smtClean="0">
                <a:latin typeface="Arial" charset="0"/>
                <a:ea typeface="MS PGothic" charset="0"/>
              </a:rPr>
              <a:t>juridiques</a:t>
            </a:r>
            <a:r>
              <a:rPr lang="en-GB" baseline="0" dirty="0" smtClean="0">
                <a:latin typeface="Arial" charset="0"/>
                <a:ea typeface="MS PGothic" charset="0"/>
              </a:rPr>
              <a:t> et </a:t>
            </a:r>
            <a:r>
              <a:rPr lang="en-GB" baseline="0" dirty="0" err="1" smtClean="0">
                <a:latin typeface="Arial" charset="0"/>
                <a:ea typeface="MS PGothic" charset="0"/>
              </a:rPr>
              <a:t>autres</a:t>
            </a:r>
            <a:r>
              <a:rPr lang="en-GB" baseline="0" dirty="0" smtClean="0">
                <a:latin typeface="Arial" charset="0"/>
                <a:ea typeface="MS PGothic" charset="0"/>
              </a:rPr>
              <a:t> </a:t>
            </a:r>
            <a:r>
              <a:rPr lang="en-GB" baseline="0" dirty="0" err="1" smtClean="0">
                <a:latin typeface="Arial" charset="0"/>
                <a:ea typeface="MS PGothic" charset="0"/>
              </a:rPr>
              <a:t>principes</a:t>
            </a:r>
            <a:r>
              <a:rPr lang="en-GB" baseline="0" dirty="0" smtClean="0">
                <a:latin typeface="Arial" charset="0"/>
                <a:ea typeface="MS PGothic" charset="0"/>
              </a:rPr>
              <a:t> </a:t>
            </a:r>
            <a:r>
              <a:rPr lang="en-GB" baseline="0" dirty="0" err="1" smtClean="0">
                <a:latin typeface="Arial" charset="0"/>
                <a:ea typeface="MS PGothic" charset="0"/>
              </a:rPr>
              <a:t>devant</a:t>
            </a:r>
            <a:r>
              <a:rPr lang="en-GB" baseline="0" dirty="0" smtClean="0">
                <a:latin typeface="Arial" charset="0"/>
                <a:ea typeface="MS PGothic" charset="0"/>
              </a:rPr>
              <a:t> figurer </a:t>
            </a:r>
            <a:r>
              <a:rPr lang="en-GB" baseline="0" dirty="0" err="1" smtClean="0">
                <a:latin typeface="Arial" charset="0"/>
                <a:ea typeface="MS PGothic" charset="0"/>
              </a:rPr>
              <a:t>dans</a:t>
            </a:r>
            <a:r>
              <a:rPr lang="en-GB" baseline="0" dirty="0" smtClean="0">
                <a:latin typeface="Arial" charset="0"/>
                <a:ea typeface="MS PGothic" charset="0"/>
              </a:rPr>
              <a:t> </a:t>
            </a:r>
            <a:r>
              <a:rPr lang="en-GB" baseline="0" dirty="0" err="1" smtClean="0">
                <a:latin typeface="Arial" charset="0"/>
                <a:ea typeface="MS PGothic" charset="0"/>
              </a:rPr>
              <a:t>l’instrument</a:t>
            </a:r>
            <a:r>
              <a:rPr lang="en-GB" baseline="0" dirty="0" smtClean="0">
                <a:latin typeface="Arial" charset="0"/>
                <a:ea typeface="MS PGothic" charset="0"/>
              </a:rPr>
              <a:t> national. </a:t>
            </a:r>
            <a:endParaRPr lang="fr-FR" dirty="0">
              <a:latin typeface="Arial" charset="0"/>
              <a:ea typeface="MS PGothic" charset="0"/>
            </a:endParaRPr>
          </a:p>
        </p:txBody>
      </p:sp>
      <p:sp>
        <p:nvSpPr>
          <p:cNvPr id="5837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E1465E0-39FF-8F4C-B2AD-A07B2392B3A0}" type="slidenum">
              <a:rPr lang="it-IT">
                <a:solidFill>
                  <a:srgbClr val="000000"/>
                </a:solidFill>
              </a:rPr>
              <a:pPr/>
              <a:t>7</a:t>
            </a:fld>
            <a:endParaRPr lang="it-IT">
              <a:solidFill>
                <a:srgbClr val="000000"/>
              </a:solidFill>
            </a:endParaRPr>
          </a:p>
        </p:txBody>
      </p:sp>
    </p:spTree>
    <p:extLst>
      <p:ext uri="{BB962C8B-B14F-4D97-AF65-F5344CB8AC3E}">
        <p14:creationId xmlns:p14="http://schemas.microsoft.com/office/powerpoint/2010/main" val="44819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a:ln/>
        </p:spPr>
      </p:sp>
      <p:sp>
        <p:nvSpPr>
          <p:cNvPr id="48130"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GB" dirty="0" smtClean="0">
                <a:latin typeface="Arial" charset="0"/>
                <a:ea typeface="MS PGothic" charset="0"/>
              </a:rPr>
              <a:t>Il </a:t>
            </a:r>
            <a:r>
              <a:rPr lang="en-GB" dirty="0" err="1" smtClean="0">
                <a:latin typeface="Arial" charset="0"/>
                <a:ea typeface="MS PGothic" charset="0"/>
              </a:rPr>
              <a:t>s’agit</a:t>
            </a:r>
            <a:r>
              <a:rPr lang="en-GB" dirty="0" smtClean="0">
                <a:latin typeface="Arial" charset="0"/>
                <a:ea typeface="MS PGothic" charset="0"/>
              </a:rPr>
              <a:t> d’un rappel :</a:t>
            </a:r>
            <a:r>
              <a:rPr lang="en-GB" baseline="0" dirty="0" smtClean="0">
                <a:latin typeface="Arial" charset="0"/>
                <a:ea typeface="MS PGothic" charset="0"/>
              </a:rPr>
              <a:t> un instrument national </a:t>
            </a:r>
            <a:r>
              <a:rPr lang="en-GB" baseline="0" dirty="0" err="1" smtClean="0">
                <a:latin typeface="Arial" charset="0"/>
                <a:ea typeface="MS PGothic" charset="0"/>
              </a:rPr>
              <a:t>complet</a:t>
            </a:r>
            <a:r>
              <a:rPr lang="en-GB" baseline="0" dirty="0" smtClean="0">
                <a:latin typeface="Arial" charset="0"/>
                <a:ea typeface="MS PGothic" charset="0"/>
              </a:rPr>
              <a:t> </a:t>
            </a:r>
            <a:r>
              <a:rPr lang="en-GB" baseline="0" dirty="0" err="1" smtClean="0">
                <a:latin typeface="Arial" charset="0"/>
                <a:ea typeface="MS PGothic" charset="0"/>
              </a:rPr>
              <a:t>doit</a:t>
            </a:r>
            <a:r>
              <a:rPr lang="en-GB" baseline="0" dirty="0" smtClean="0">
                <a:latin typeface="Arial" charset="0"/>
                <a:ea typeface="MS PGothic" charset="0"/>
              </a:rPr>
              <a:t> </a:t>
            </a:r>
            <a:r>
              <a:rPr lang="en-GB" baseline="0" dirty="0" err="1" smtClean="0">
                <a:latin typeface="Arial" charset="0"/>
                <a:ea typeface="MS PGothic" charset="0"/>
              </a:rPr>
              <a:t>couvrir</a:t>
            </a:r>
            <a:r>
              <a:rPr lang="en-GB" baseline="0" dirty="0" smtClean="0">
                <a:latin typeface="Arial" charset="0"/>
                <a:ea typeface="MS PGothic" charset="0"/>
              </a:rPr>
              <a:t> les trois phases de </a:t>
            </a:r>
            <a:r>
              <a:rPr lang="en-GB" baseline="0" dirty="0" err="1" smtClean="0">
                <a:latin typeface="Arial" charset="0"/>
                <a:ea typeface="MS PGothic" charset="0"/>
              </a:rPr>
              <a:t>déplacement</a:t>
            </a:r>
            <a:r>
              <a:rPr lang="en-GB" baseline="0" dirty="0" smtClean="0">
                <a:latin typeface="Arial" charset="0"/>
                <a:ea typeface="MS PGothic" charset="0"/>
              </a:rPr>
              <a:t> et les droits </a:t>
            </a:r>
            <a:r>
              <a:rPr lang="en-GB" baseline="0" dirty="0" err="1" smtClean="0">
                <a:latin typeface="Arial" charset="0"/>
                <a:ea typeface="MS PGothic" charset="0"/>
              </a:rPr>
              <a:t>associés</a:t>
            </a:r>
            <a:r>
              <a:rPr lang="en-GB" baseline="0" dirty="0" smtClean="0">
                <a:latin typeface="Arial" charset="0"/>
                <a:ea typeface="MS PGothic" charset="0"/>
              </a:rPr>
              <a:t> à </a:t>
            </a:r>
            <a:r>
              <a:rPr lang="en-GB" baseline="0" dirty="0" err="1" smtClean="0">
                <a:latin typeface="Arial" charset="0"/>
                <a:ea typeface="MS PGothic" charset="0"/>
              </a:rPr>
              <a:t>chacune</a:t>
            </a:r>
            <a:r>
              <a:rPr lang="en-GB" baseline="0" dirty="0" smtClean="0">
                <a:latin typeface="Arial" charset="0"/>
                <a:ea typeface="MS PGothic" charset="0"/>
              </a:rPr>
              <a:t> </a:t>
            </a:r>
            <a:r>
              <a:rPr lang="en-GB" baseline="0" smtClean="0">
                <a:latin typeface="Arial" charset="0"/>
                <a:ea typeface="MS PGothic" charset="0"/>
              </a:rPr>
              <a:t>d’elles</a:t>
            </a:r>
            <a:r>
              <a:rPr lang="en-GB" baseline="0" dirty="0" smtClean="0">
                <a:latin typeface="Arial" charset="0"/>
                <a:ea typeface="MS PGothic" charset="0"/>
              </a:rPr>
              <a:t>, </a:t>
            </a:r>
            <a:r>
              <a:rPr lang="en-GB" baseline="0" dirty="0" err="1" smtClean="0">
                <a:latin typeface="Arial" charset="0"/>
                <a:ea typeface="MS PGothic" charset="0"/>
              </a:rPr>
              <a:t>comme</a:t>
            </a:r>
            <a:r>
              <a:rPr lang="en-GB" baseline="0" dirty="0" smtClean="0">
                <a:latin typeface="Arial" charset="0"/>
                <a:ea typeface="MS PGothic" charset="0"/>
              </a:rPr>
              <a:t> </a:t>
            </a:r>
            <a:r>
              <a:rPr lang="en-GB" baseline="0" dirty="0" err="1" smtClean="0">
                <a:latin typeface="Arial" charset="0"/>
                <a:ea typeface="MS PGothic" charset="0"/>
              </a:rPr>
              <a:t>discuté</a:t>
            </a:r>
            <a:r>
              <a:rPr lang="en-GB" baseline="0" dirty="0" smtClean="0">
                <a:latin typeface="Arial" charset="0"/>
                <a:ea typeface="MS PGothic" charset="0"/>
              </a:rPr>
              <a:t> </a:t>
            </a:r>
            <a:r>
              <a:rPr lang="en-GB" baseline="0" dirty="0" err="1" smtClean="0">
                <a:latin typeface="Arial" charset="0"/>
                <a:ea typeface="MS PGothic" charset="0"/>
              </a:rPr>
              <a:t>lors</a:t>
            </a:r>
            <a:r>
              <a:rPr lang="en-GB" baseline="0" dirty="0" smtClean="0">
                <a:latin typeface="Arial" charset="0"/>
                <a:ea typeface="MS PGothic" charset="0"/>
              </a:rPr>
              <a:t> de la session </a:t>
            </a:r>
            <a:r>
              <a:rPr lang="en-GB" baseline="0" dirty="0" err="1" smtClean="0">
                <a:latin typeface="Arial" charset="0"/>
                <a:ea typeface="MS PGothic" charset="0"/>
              </a:rPr>
              <a:t>deux</a:t>
            </a:r>
            <a:r>
              <a:rPr lang="en-GB" baseline="0" dirty="0" smtClean="0">
                <a:latin typeface="Arial" charset="0"/>
                <a:ea typeface="MS PGothic" charset="0"/>
              </a:rPr>
              <a:t>. </a:t>
            </a:r>
            <a:endParaRPr lang="fr-FR" dirty="0">
              <a:latin typeface="Arial" charset="0"/>
              <a:ea typeface="MS PGothic" charset="0"/>
            </a:endParaRPr>
          </a:p>
        </p:txBody>
      </p:sp>
      <p:sp>
        <p:nvSpPr>
          <p:cNvPr id="48131"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75DD205-87FA-B24C-B97B-66325A937387}" type="slidenum">
              <a:rPr lang="it-IT" sz="1200"/>
              <a:pPr/>
              <a:t>13</a:t>
            </a:fld>
            <a:endParaRPr lang="it-IT" sz="1200"/>
          </a:p>
        </p:txBody>
      </p:sp>
    </p:spTree>
    <p:extLst>
      <p:ext uri="{BB962C8B-B14F-4D97-AF65-F5344CB8AC3E}">
        <p14:creationId xmlns:p14="http://schemas.microsoft.com/office/powerpoint/2010/main" val="176072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a:ln/>
        </p:spPr>
      </p:sp>
      <p:sp>
        <p:nvSpPr>
          <p:cNvPr id="675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Un instrument national sur les PDI doit déterminer comment les mesures de protection et d’assistance doivent être prises pendant le déplacement. Il doit au minimum contenir les droits stipulés dans les Principes Directeurs, ce qui revient à la codification de droits des personnes. </a:t>
            </a:r>
          </a:p>
          <a:p>
            <a:pPr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Citer un ou deux principes directeurs et revenez sur la structure de leurs provisions:</a:t>
            </a:r>
          </a:p>
          <a:p>
            <a:pPr lvl="0"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 - Comme des affirmations générales de droit </a:t>
            </a:r>
          </a:p>
          <a:p>
            <a:pPr lvl="0"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 - </a:t>
            </a:r>
            <a:r>
              <a:rPr lang="en-GB" sz="1200" kern="1200" dirty="0" err="1" smtClean="0">
                <a:solidFill>
                  <a:schemeClr val="tx1"/>
                </a:solidFill>
                <a:effectLst/>
                <a:latin typeface="Arial" pitchFamily="34" charset="0"/>
                <a:ea typeface="MS PGothic" panose="020B0600070205080204" pitchFamily="34" charset="-128"/>
                <a:cs typeface="MS PGothic" charset="0"/>
              </a:rPr>
              <a:t>Leur</a:t>
            </a:r>
            <a:r>
              <a:rPr lang="en-GB" sz="1200" kern="1200" dirty="0" smtClean="0">
                <a:solidFill>
                  <a:schemeClr val="tx1"/>
                </a:solidFill>
                <a:effectLst/>
                <a:latin typeface="Arial" pitchFamily="34" charset="0"/>
                <a:ea typeface="MS PGothic" panose="020B0600070205080204" pitchFamily="34" charset="-128"/>
                <a:cs typeface="MS PGothic" charset="0"/>
              </a:rPr>
              <a:t> pertinence pour les PDI</a:t>
            </a:r>
            <a:endParaRPr lang="fr-FR" sz="1200" kern="1200" dirty="0" smtClean="0">
              <a:solidFill>
                <a:schemeClr val="tx1"/>
              </a:solidFill>
              <a:effectLst/>
              <a:latin typeface="Arial" pitchFamily="34" charset="0"/>
              <a:ea typeface="MS PGothic" panose="020B0600070205080204" pitchFamily="34" charset="-128"/>
              <a:cs typeface="MS PGothic" charset="0"/>
            </a:endParaRPr>
          </a:p>
          <a:p>
            <a:pPr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Une loi ou une politique doit :</a:t>
            </a:r>
          </a:p>
          <a:p>
            <a:pPr lvl="0"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 - </a:t>
            </a:r>
            <a:r>
              <a:rPr lang="en-GB" sz="1200" kern="1200" dirty="0" err="1" smtClean="0">
                <a:solidFill>
                  <a:schemeClr val="tx1"/>
                </a:solidFill>
                <a:effectLst/>
                <a:latin typeface="Arial" pitchFamily="34" charset="0"/>
                <a:ea typeface="MS PGothic" panose="020B0600070205080204" pitchFamily="34" charset="-128"/>
                <a:cs typeface="MS PGothic" charset="0"/>
              </a:rPr>
              <a:t>Reconnaître</a:t>
            </a:r>
            <a:r>
              <a:rPr lang="en-GB" sz="1200" kern="1200" dirty="0" smtClean="0">
                <a:solidFill>
                  <a:schemeClr val="tx1"/>
                </a:solidFill>
                <a:effectLst/>
                <a:latin typeface="Arial" pitchFamily="34" charset="0"/>
                <a:ea typeface="MS PGothic" panose="020B0600070205080204" pitchFamily="34" charset="-128"/>
                <a:cs typeface="MS PGothic" charset="0"/>
              </a:rPr>
              <a:t> </a:t>
            </a:r>
            <a:r>
              <a:rPr lang="en-GB" sz="1200" kern="1200" dirty="0" err="1" smtClean="0">
                <a:solidFill>
                  <a:schemeClr val="tx1"/>
                </a:solidFill>
                <a:effectLst/>
                <a:latin typeface="Arial" pitchFamily="34" charset="0"/>
                <a:ea typeface="MS PGothic" panose="020B0600070205080204" pitchFamily="34" charset="-128"/>
                <a:cs typeface="MS PGothic" charset="0"/>
              </a:rPr>
              <a:t>explicitement</a:t>
            </a:r>
            <a:r>
              <a:rPr lang="en-GB" sz="1200" kern="1200" dirty="0" smtClean="0">
                <a:solidFill>
                  <a:schemeClr val="tx1"/>
                </a:solidFill>
                <a:effectLst/>
                <a:latin typeface="Arial" pitchFamily="34" charset="0"/>
                <a:ea typeface="MS PGothic" panose="020B0600070205080204" pitchFamily="34" charset="-128"/>
                <a:cs typeface="MS PGothic" charset="0"/>
              </a:rPr>
              <a:t> </a:t>
            </a:r>
            <a:r>
              <a:rPr lang="en-GB" sz="1200" kern="1200" dirty="0" err="1" smtClean="0">
                <a:solidFill>
                  <a:schemeClr val="tx1"/>
                </a:solidFill>
                <a:effectLst/>
                <a:latin typeface="Arial" pitchFamily="34" charset="0"/>
                <a:ea typeface="MS PGothic" panose="020B0600070205080204" pitchFamily="34" charset="-128"/>
                <a:cs typeface="MS PGothic" charset="0"/>
              </a:rPr>
              <a:t>ces</a:t>
            </a:r>
            <a:r>
              <a:rPr lang="en-GB" sz="1200" kern="1200" dirty="0" smtClean="0">
                <a:solidFill>
                  <a:schemeClr val="tx1"/>
                </a:solidFill>
                <a:effectLst/>
                <a:latin typeface="Arial" pitchFamily="34" charset="0"/>
                <a:ea typeface="MS PGothic" panose="020B0600070205080204" pitchFamily="34" charset="-128"/>
                <a:cs typeface="MS PGothic" charset="0"/>
              </a:rPr>
              <a:t> droits</a:t>
            </a:r>
            <a:endParaRPr lang="fr-FR" sz="1200" kern="1200" dirty="0" smtClean="0">
              <a:solidFill>
                <a:schemeClr val="tx1"/>
              </a:solidFill>
              <a:effectLst/>
              <a:latin typeface="Arial" pitchFamily="34" charset="0"/>
              <a:ea typeface="MS PGothic" panose="020B0600070205080204" pitchFamily="34" charset="-128"/>
              <a:cs typeface="MS PGothic" charset="0"/>
            </a:endParaRPr>
          </a:p>
          <a:p>
            <a:pPr lvl="0"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  Garantir une assistance mesurable conformément aux quatre “As” (en anglais) – disponible (</a:t>
            </a:r>
            <a:r>
              <a:rPr lang="fr-FR" sz="1200" kern="1200" dirty="0" err="1" smtClean="0">
                <a:solidFill>
                  <a:schemeClr val="tx1"/>
                </a:solidFill>
                <a:effectLst/>
                <a:latin typeface="Arial" pitchFamily="34" charset="0"/>
                <a:ea typeface="MS PGothic" panose="020B0600070205080204" pitchFamily="34" charset="-128"/>
                <a:cs typeface="MS PGothic" charset="0"/>
              </a:rPr>
              <a:t>available</a:t>
            </a:r>
            <a:r>
              <a:rPr lang="fr-FR" sz="1200" kern="1200" dirty="0" smtClean="0">
                <a:solidFill>
                  <a:schemeClr val="tx1"/>
                </a:solidFill>
                <a:effectLst/>
                <a:latin typeface="Arial" pitchFamily="34" charset="0"/>
                <a:ea typeface="MS PGothic" panose="020B0600070205080204" pitchFamily="34" charset="-128"/>
                <a:cs typeface="MS PGothic" charset="0"/>
              </a:rPr>
              <a:t>), accessible, acceptable et adaptable </a:t>
            </a:r>
          </a:p>
          <a:p>
            <a:pPr lvl="0" eaLnBrk="0" fontAlgn="base" hangingPunct="0"/>
            <a:r>
              <a:rPr lang="fr-FR" sz="1200" kern="1200" dirty="0" smtClean="0">
                <a:solidFill>
                  <a:schemeClr val="tx1"/>
                </a:solidFill>
                <a:effectLst/>
                <a:latin typeface="Arial" pitchFamily="34" charset="0"/>
                <a:ea typeface="MS PGothic" panose="020B0600070205080204" pitchFamily="34" charset="-128"/>
                <a:cs typeface="MS PGothic" charset="0"/>
              </a:rPr>
              <a:t> - Spécifier que l’assistance doit être apportée en respectant les principes humanitaires d’humanité, d’impartialité, d’indépendance et de neutralité et qu’elle ne doit pas doit pas nuire à ceux qu’elle protège. </a:t>
            </a:r>
          </a:p>
          <a:p>
            <a:r>
              <a:rPr lang="fr-FR" sz="1200" kern="1200" dirty="0" smtClean="0">
                <a:solidFill>
                  <a:schemeClr val="tx1"/>
                </a:solidFill>
                <a:effectLst/>
                <a:latin typeface="Arial" pitchFamily="34" charset="0"/>
                <a:ea typeface="MS PGothic" panose="020B0600070205080204" pitchFamily="34" charset="-128"/>
                <a:cs typeface="MS PGothic" charset="0"/>
              </a:rPr>
              <a:t> </a:t>
            </a:r>
          </a:p>
          <a:p>
            <a:pPr>
              <a:buFontTx/>
              <a:buChar char="-"/>
            </a:pPr>
            <a:endParaRPr lang="en-GB" dirty="0">
              <a:latin typeface="Arial" charset="0"/>
              <a:ea typeface="MS PGothic" charset="0"/>
            </a:endParaRPr>
          </a:p>
        </p:txBody>
      </p:sp>
      <p:sp>
        <p:nvSpPr>
          <p:cNvPr id="675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347DBD-58AD-F94A-B4DE-5D1DBEF4D08F}" type="slidenum">
              <a:rPr lang="it-IT"/>
              <a:pPr/>
              <a:t>14</a:t>
            </a:fld>
            <a:endParaRPr lang="it-IT"/>
          </a:p>
        </p:txBody>
      </p:sp>
    </p:spTree>
    <p:extLst>
      <p:ext uri="{BB962C8B-B14F-4D97-AF65-F5344CB8AC3E}">
        <p14:creationId xmlns:p14="http://schemas.microsoft.com/office/powerpoint/2010/main" val="311894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fr-CH"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79535DC-B201-DC44-B905-E223299526C2}" type="slidenum">
              <a:rPr lang="en-GB"/>
              <a:pPr>
                <a:defRPr/>
              </a:pPr>
              <a:t>‹#›</a:t>
            </a:fld>
            <a:endParaRPr lang="en-GB"/>
          </a:p>
        </p:txBody>
      </p:sp>
    </p:spTree>
    <p:extLst>
      <p:ext uri="{BB962C8B-B14F-4D97-AF65-F5344CB8AC3E}">
        <p14:creationId xmlns:p14="http://schemas.microsoft.com/office/powerpoint/2010/main" val="1414245876"/>
      </p:ext>
    </p:extLst>
  </p:cSld>
  <p:clrMapOvr>
    <a:masterClrMapping/>
  </p:clrMapOvr>
  <p:transition xmlns:p14="http://schemas.microsoft.com/office/powerpoint/2010/mai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smtClean="0"/>
              <a:t>Drag picture to placeholder or click icon to add</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BCC699F3-2D9C-3C45-B559-3EA6717F22AD}" type="slidenum">
              <a:rPr lang="en-GB"/>
              <a:pPr>
                <a:defRPr/>
              </a:pPr>
              <a:t>‹#›</a:t>
            </a:fld>
            <a:endParaRPr lang="en-GB"/>
          </a:p>
        </p:txBody>
      </p:sp>
    </p:spTree>
    <p:extLst>
      <p:ext uri="{BB962C8B-B14F-4D97-AF65-F5344CB8AC3E}">
        <p14:creationId xmlns:p14="http://schemas.microsoft.com/office/powerpoint/2010/main" val="3709962958"/>
      </p:ext>
    </p:extLst>
  </p:cSld>
  <p:clrMapOvr>
    <a:masterClrMapping/>
  </p:clrMapOvr>
  <p:transition xmlns:p14="http://schemas.microsoft.com/office/powerpoint/2010/mai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fr-CH"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Tree>
    <p:extLst>
      <p:ext uri="{BB962C8B-B14F-4D97-AF65-F5344CB8AC3E}">
        <p14:creationId xmlns:p14="http://schemas.microsoft.com/office/powerpoint/2010/main" val="169860733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fr-CH"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6" name="Date Placeholder 3"/>
          <p:cNvSpPr>
            <a:spLocks noGrp="1"/>
          </p:cNvSpPr>
          <p:nvPr>
            <p:ph type="dt" sz="half" idx="15"/>
          </p:nvPr>
        </p:nvSpPr>
        <p:spPr/>
        <p:txBody>
          <a:bodyPr/>
          <a:lstStyle>
            <a:lvl1pPr>
              <a:defRPr/>
            </a:lvl1pPr>
          </a:lstStyle>
          <a:p>
            <a:pPr>
              <a:defRPr/>
            </a:pPr>
            <a:endParaRPr lang="en-GB"/>
          </a:p>
        </p:txBody>
      </p:sp>
      <p:sp>
        <p:nvSpPr>
          <p:cNvPr id="8" name="Footer Placeholder 4"/>
          <p:cNvSpPr>
            <a:spLocks noGrp="1"/>
          </p:cNvSpPr>
          <p:nvPr>
            <p:ph type="ftr" sz="quarter" idx="16"/>
          </p:nvPr>
        </p:nvSpPr>
        <p:spPr/>
        <p:txBody>
          <a:bodyPr/>
          <a:lstStyle>
            <a:lvl1pPr>
              <a:defRPr/>
            </a:lvl1pPr>
          </a:lstStyle>
          <a:p>
            <a:pPr>
              <a:defRPr/>
            </a:pPr>
            <a:endParaRPr lang="en-GB"/>
          </a:p>
        </p:txBody>
      </p:sp>
    </p:spTree>
    <p:extLst>
      <p:ext uri="{BB962C8B-B14F-4D97-AF65-F5344CB8AC3E}">
        <p14:creationId xmlns:p14="http://schemas.microsoft.com/office/powerpoint/2010/main" val="331133098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fr-CH"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10" name="Date Placeholder 3"/>
          <p:cNvSpPr>
            <a:spLocks noGrp="1"/>
          </p:cNvSpPr>
          <p:nvPr>
            <p:ph type="dt" sz="half" idx="16"/>
          </p:nvPr>
        </p:nvSpPr>
        <p:spPr/>
        <p:txBody>
          <a:bodyPr/>
          <a:lstStyle>
            <a:lvl1pPr>
              <a:defRPr/>
            </a:lvl1pPr>
          </a:lstStyle>
          <a:p>
            <a:pPr>
              <a:defRPr/>
            </a:pPr>
            <a:endParaRPr lang="en-GB"/>
          </a:p>
        </p:txBody>
      </p:sp>
      <p:sp>
        <p:nvSpPr>
          <p:cNvPr id="11" name="Footer Placeholder 4"/>
          <p:cNvSpPr>
            <a:spLocks noGrp="1"/>
          </p:cNvSpPr>
          <p:nvPr>
            <p:ph type="ftr" sz="quarter" idx="17"/>
          </p:nvPr>
        </p:nvSpPr>
        <p:spPr/>
        <p:txBody>
          <a:bodyPr/>
          <a:lstStyle>
            <a:lvl1pPr>
              <a:defRPr/>
            </a:lvl1pPr>
          </a:lstStyle>
          <a:p>
            <a:pPr>
              <a:defRPr/>
            </a:pPr>
            <a:endParaRPr lang="en-GB"/>
          </a:p>
        </p:txBody>
      </p:sp>
    </p:spTree>
    <p:extLst>
      <p:ext uri="{BB962C8B-B14F-4D97-AF65-F5344CB8AC3E}">
        <p14:creationId xmlns:p14="http://schemas.microsoft.com/office/powerpoint/2010/main" val="417272597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21F00D-C0E8-2E4E-8258-954C6740E0EC}" type="slidenum">
              <a:rPr lang="en-GB"/>
              <a:pPr>
                <a:defRPr/>
              </a:pPr>
              <a:t>‹#›</a:t>
            </a:fld>
            <a:endParaRPr lang="en-GB"/>
          </a:p>
        </p:txBody>
      </p:sp>
    </p:spTree>
    <p:extLst>
      <p:ext uri="{BB962C8B-B14F-4D97-AF65-F5344CB8AC3E}">
        <p14:creationId xmlns:p14="http://schemas.microsoft.com/office/powerpoint/2010/main" val="111915762"/>
      </p:ext>
    </p:extLst>
  </p:cSld>
  <p:clrMapOvr>
    <a:masterClrMapping/>
  </p:clrMapOvr>
  <p:transition xmlns:p14="http://schemas.microsoft.com/office/powerpoint/2010/mai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fr-CH"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792EBB1-32CE-0E45-A931-3CFDE70A6991}" type="slidenum">
              <a:rPr lang="en-GB"/>
              <a:pPr>
                <a:defRPr/>
              </a:pPr>
              <a:t>‹#›</a:t>
            </a:fld>
            <a:endParaRPr lang="en-GB"/>
          </a:p>
        </p:txBody>
      </p:sp>
    </p:spTree>
    <p:extLst>
      <p:ext uri="{BB962C8B-B14F-4D97-AF65-F5344CB8AC3E}">
        <p14:creationId xmlns:p14="http://schemas.microsoft.com/office/powerpoint/2010/main" val="2497043706"/>
      </p:ext>
    </p:extLst>
  </p:cSld>
  <p:clrMapOvr>
    <a:masterClrMapping/>
  </p:clrMapOvr>
  <p:transition xmlns:p14="http://schemas.microsoft.com/office/powerpoint/2010/mai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eaLnBrk="0" fontAlgn="base" hangingPunct="0">
              <a:spcBef>
                <a:spcPct val="0"/>
              </a:spcBef>
              <a:spcAft>
                <a:spcPct val="0"/>
              </a:spcAft>
              <a:defRPr>
                <a:solidFill>
                  <a:schemeClr val="tx1">
                    <a:tint val="75000"/>
                  </a:schemeClr>
                </a:solidFill>
                <a:latin typeface="Arial" panose="020B0604020202020204" pitchFamily="34" charset="0"/>
                <a:ea typeface="ＭＳ Ｐゴシック" panose="020B0600070205080204" pitchFamily="34" charset="-128"/>
              </a:defRPr>
            </a:lvl1pPr>
          </a:lstStyle>
          <a:p>
            <a:pPr>
              <a:defRPr/>
            </a:pPr>
            <a:endParaRPr lang="en-US"/>
          </a:p>
        </p:txBody>
      </p:sp>
      <p:sp>
        <p:nvSpPr>
          <p:cNvPr id="4" name="Segnaposto piè di pagina 3"/>
          <p:cNvSpPr>
            <a:spLocks noGrp="1"/>
          </p:cNvSpPr>
          <p:nvPr>
            <p:ph type="ftr" sz="quarter" idx="11"/>
          </p:nvPr>
        </p:nvSpPr>
        <p:spPr/>
        <p:txBody>
          <a:bodyPr/>
          <a:lstStyle>
            <a:lvl1pPr eaLnBrk="0" fontAlgn="base" hangingPunct="0">
              <a:spcBef>
                <a:spcPct val="0"/>
              </a:spcBef>
              <a:spcAft>
                <a:spcPct val="0"/>
              </a:spcAft>
              <a:defRPr>
                <a:solidFill>
                  <a:schemeClr val="tx1">
                    <a:tint val="75000"/>
                  </a:schemeClr>
                </a:solidFill>
                <a:latin typeface="Arial" panose="020B0604020202020204" pitchFamily="34" charset="0"/>
                <a:ea typeface="ＭＳ Ｐゴシック" panose="020B0600070205080204" pitchFamily="34" charset="-128"/>
              </a:defRPr>
            </a:lvl1pPr>
          </a:lstStyle>
          <a:p>
            <a:pPr>
              <a:defRPr/>
            </a:pPr>
            <a:endParaRPr lang="en-US"/>
          </a:p>
        </p:txBody>
      </p:sp>
      <p:sp>
        <p:nvSpPr>
          <p:cNvPr id="5" name="Segnaposto numero diapositiva 4"/>
          <p:cNvSpPr>
            <a:spLocks noGrp="1"/>
          </p:cNvSpPr>
          <p:nvPr>
            <p:ph type="sldNum" sz="quarter" idx="12"/>
          </p:nvPr>
        </p:nvSpPr>
        <p:spPr>
          <a:xfrm>
            <a:off x="6319838" y="5486400"/>
            <a:ext cx="2366962" cy="1235075"/>
          </a:xfrm>
        </p:spPr>
        <p:txBody>
          <a:bodyPr/>
          <a:lstStyle>
            <a:lvl1pPr eaLnBrk="0" hangingPunct="0">
              <a:defRPr>
                <a:latin typeface="Arial" charset="0"/>
              </a:defRPr>
            </a:lvl1pPr>
          </a:lstStyle>
          <a:p>
            <a:pPr>
              <a:defRPr/>
            </a:pPr>
            <a:fld id="{1C4FE4EF-86EC-FB40-895E-98DBFA32C14C}" type="slidenum">
              <a:rPr lang="en-US"/>
              <a:pPr>
                <a:defRPr/>
              </a:pPr>
              <a:t>‹#›</a:t>
            </a:fld>
            <a:endParaRPr lang="en-US"/>
          </a:p>
        </p:txBody>
      </p:sp>
    </p:spTree>
    <p:extLst>
      <p:ext uri="{BB962C8B-B14F-4D97-AF65-F5344CB8AC3E}">
        <p14:creationId xmlns:p14="http://schemas.microsoft.com/office/powerpoint/2010/main" val="2812814165"/>
      </p:ext>
    </p:extLst>
  </p:cSld>
  <p:clrMapOvr>
    <a:masterClrMapping/>
  </p:clrMapOvr>
  <p:transition xmlns:p14="http://schemas.microsoft.com/office/powerpoint/2010/mai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C58C2209-30BA-6341-BC18-C7500D70D89E}" type="datetimeFigureOut">
              <a:rPr lang="en-US"/>
              <a:pPr>
                <a:defRPr/>
              </a:pPr>
              <a:t>29/01/16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EF0F99-AB08-314F-8C82-3EC69606DCC1}" type="slidenum">
              <a:rPr lang="en-GB"/>
              <a:pPr>
                <a:defRPr/>
              </a:pPr>
              <a:t>‹#›</a:t>
            </a:fld>
            <a:endParaRPr lang="en-GB"/>
          </a:p>
        </p:txBody>
      </p:sp>
    </p:spTree>
    <p:extLst>
      <p:ext uri="{BB962C8B-B14F-4D97-AF65-F5344CB8AC3E}">
        <p14:creationId xmlns:p14="http://schemas.microsoft.com/office/powerpoint/2010/main" val="373426118"/>
      </p:ext>
    </p:extLst>
  </p:cSld>
  <p:clrMapOvr>
    <a:masterClrMapping/>
  </p:clrMapOvr>
  <p:transition xmlns:p14="http://schemas.microsoft.com/office/powerpoint/2010/mai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fr-CH"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Tree>
    <p:extLst>
      <p:ext uri="{BB962C8B-B14F-4D97-AF65-F5344CB8AC3E}">
        <p14:creationId xmlns:p14="http://schemas.microsoft.com/office/powerpoint/2010/main" val="246266305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78164A-8E63-0448-BF56-7D0FCF211A0C}" type="datetimeFigureOut">
              <a:rPr lang="en-US"/>
              <a:pPr>
                <a:defRPr/>
              </a:pPr>
              <a:t>29/01/16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A0C6BB5-3DF0-7845-A808-E18422EDBB4B}" type="slidenum">
              <a:rPr lang="en-GB"/>
              <a:pPr>
                <a:defRPr/>
              </a:pPr>
              <a:t>‹#›</a:t>
            </a:fld>
            <a:endParaRPr lang="en-GB"/>
          </a:p>
        </p:txBody>
      </p:sp>
    </p:spTree>
    <p:extLst>
      <p:ext uri="{BB962C8B-B14F-4D97-AF65-F5344CB8AC3E}">
        <p14:creationId xmlns:p14="http://schemas.microsoft.com/office/powerpoint/2010/main" val="3043674269"/>
      </p:ext>
    </p:extLst>
  </p:cSld>
  <p:clrMapOvr>
    <a:masterClrMapping/>
  </p:clrMapOvr>
  <p:transition xmlns:p14="http://schemas.microsoft.com/office/powerpoint/2010/mai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785C7907-0434-5744-BEFF-2C6C8C947F3B}" type="slidenum">
              <a:rPr lang="en-GB"/>
              <a:pPr>
                <a:defRPr/>
              </a:pPr>
              <a:t>‹#›</a:t>
            </a:fld>
            <a:endParaRPr lang="en-GB"/>
          </a:p>
        </p:txBody>
      </p:sp>
    </p:spTree>
    <p:extLst>
      <p:ext uri="{BB962C8B-B14F-4D97-AF65-F5344CB8AC3E}">
        <p14:creationId xmlns:p14="http://schemas.microsoft.com/office/powerpoint/2010/main" val="1860329904"/>
      </p:ext>
    </p:extLst>
  </p:cSld>
  <p:clrMapOvr>
    <a:masterClrMapping/>
  </p:clrMapOvr>
  <p:transition xmlns:p14="http://schemas.microsoft.com/office/powerpoint/2010/mai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fr-CH"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13" name="Date Placeholder 6"/>
          <p:cNvSpPr>
            <a:spLocks noGrp="1"/>
          </p:cNvSpPr>
          <p:nvPr>
            <p:ph type="dt" sz="half" idx="10"/>
          </p:nvPr>
        </p:nvSpPr>
        <p:spPr/>
        <p:txBody>
          <a:bodyPr/>
          <a:lstStyle>
            <a:lvl1pPr>
              <a:defRPr/>
            </a:lvl1pPr>
          </a:lstStyle>
          <a:p>
            <a:pPr>
              <a:defRPr/>
            </a:pPr>
            <a:endParaRPr lang="en-GB"/>
          </a:p>
        </p:txBody>
      </p:sp>
      <p:sp>
        <p:nvSpPr>
          <p:cNvPr id="14" name="Footer Placeholder 7"/>
          <p:cNvSpPr>
            <a:spLocks noGrp="1"/>
          </p:cNvSpPr>
          <p:nvPr>
            <p:ph type="ftr" sz="quarter" idx="11"/>
          </p:nvPr>
        </p:nvSpPr>
        <p:spPr/>
        <p:txBody>
          <a:bodyPr/>
          <a:lstStyle>
            <a:lvl1pPr>
              <a:defRPr/>
            </a:lvl1pPr>
          </a:lstStyle>
          <a:p>
            <a:pPr>
              <a:defRPr/>
            </a:pPr>
            <a:endParaRPr lang="en-GB"/>
          </a:p>
        </p:txBody>
      </p:sp>
      <p:sp>
        <p:nvSpPr>
          <p:cNvPr id="15" name="Slide Number Placeholder 8"/>
          <p:cNvSpPr>
            <a:spLocks noGrp="1"/>
          </p:cNvSpPr>
          <p:nvPr>
            <p:ph type="sldNum" sz="quarter" idx="12"/>
          </p:nvPr>
        </p:nvSpPr>
        <p:spPr/>
        <p:txBody>
          <a:bodyPr/>
          <a:lstStyle>
            <a:lvl1pPr>
              <a:defRPr/>
            </a:lvl1pPr>
          </a:lstStyle>
          <a:p>
            <a:pPr>
              <a:defRPr/>
            </a:pPr>
            <a:fld id="{FF808572-4905-134A-A5E2-A09EF1D25201}" type="slidenum">
              <a:rPr lang="en-GB"/>
              <a:pPr>
                <a:defRPr/>
              </a:pPr>
              <a:t>‹#›</a:t>
            </a:fld>
            <a:endParaRPr lang="en-GB"/>
          </a:p>
        </p:txBody>
      </p:sp>
    </p:spTree>
    <p:extLst>
      <p:ext uri="{BB962C8B-B14F-4D97-AF65-F5344CB8AC3E}">
        <p14:creationId xmlns:p14="http://schemas.microsoft.com/office/powerpoint/2010/main" val="285852149"/>
      </p:ext>
    </p:extLst>
  </p:cSld>
  <p:clrMapOvr>
    <a:masterClrMapping/>
  </p:clrMapOvr>
  <p:transition xmlns:p14="http://schemas.microsoft.com/office/powerpoint/2010/mai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C4D6868A-2C72-BB4A-A2D4-336CE4FC1F15}" type="slidenum">
              <a:rPr lang="en-GB"/>
              <a:pPr>
                <a:defRPr/>
              </a:pPr>
              <a:t>‹#›</a:t>
            </a:fld>
            <a:endParaRPr lang="en-GB"/>
          </a:p>
        </p:txBody>
      </p:sp>
    </p:spTree>
    <p:extLst>
      <p:ext uri="{BB962C8B-B14F-4D97-AF65-F5344CB8AC3E}">
        <p14:creationId xmlns:p14="http://schemas.microsoft.com/office/powerpoint/2010/main" val="3083211467"/>
      </p:ext>
    </p:extLst>
  </p:cSld>
  <p:clrMapOvr>
    <a:masterClrMapping/>
  </p:clrMapOvr>
  <p:transition xmlns:p14="http://schemas.microsoft.com/office/powerpoint/2010/mai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47970F9-34F5-7449-A811-E770B6484FA8}" type="datetimeFigureOut">
              <a:rPr lang="en-US"/>
              <a:pPr>
                <a:defRPr/>
              </a:pPr>
              <a:t>29/01/16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B45157E-9615-7641-BFCB-6E6582FC5A15}" type="slidenum">
              <a:rPr lang="en-GB"/>
              <a:pPr>
                <a:defRPr/>
              </a:pPr>
              <a:t>‹#›</a:t>
            </a:fld>
            <a:endParaRPr lang="en-GB"/>
          </a:p>
        </p:txBody>
      </p:sp>
    </p:spTree>
    <p:extLst>
      <p:ext uri="{BB962C8B-B14F-4D97-AF65-F5344CB8AC3E}">
        <p14:creationId xmlns:p14="http://schemas.microsoft.com/office/powerpoint/2010/main" val="891627860"/>
      </p:ext>
    </p:extLst>
  </p:cSld>
  <p:clrMapOvr>
    <a:masterClrMapping/>
  </p:clrMapOvr>
  <p:transition xmlns:p14="http://schemas.microsoft.com/office/powerpoint/2010/mai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85237C92-23E7-E54B-94CA-8D2315EBC75B}" type="slidenum">
              <a:rPr lang="en-GB"/>
              <a:pPr>
                <a:defRPr/>
              </a:pPr>
              <a:t>‹#›</a:t>
            </a:fld>
            <a:endParaRPr lang="en-GB"/>
          </a:p>
        </p:txBody>
      </p:sp>
    </p:spTree>
    <p:extLst>
      <p:ext uri="{BB962C8B-B14F-4D97-AF65-F5344CB8AC3E}">
        <p14:creationId xmlns:p14="http://schemas.microsoft.com/office/powerpoint/2010/main" val="3481637162"/>
      </p:ext>
    </p:extLst>
  </p:cSld>
  <p:clrMapOvr>
    <a:masterClrMapping/>
  </p:clrMapOvr>
  <p:transition xmlns:p14="http://schemas.microsoft.com/office/powerpoint/2010/mai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123950"/>
            <a:ext cx="8913813" cy="914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188720" tIns="45720" rIns="274320" bIns="45720" numCol="1" anchor="ctr" anchorCtr="0" compatLnSpc="1">
            <a:prstTxWarp prst="textNoShape">
              <a:avLst/>
            </a:prstTxWarp>
          </a:bodyPr>
          <a:lstStyle/>
          <a:p>
            <a:pPr lvl="0"/>
            <a:r>
              <a:rPr lang="fr-CH"/>
              <a:t>Click to edit Master title style</a:t>
            </a:r>
            <a:endParaRPr lang="en-US"/>
          </a:p>
        </p:txBody>
      </p:sp>
      <p:sp>
        <p:nvSpPr>
          <p:cNvPr id="1027" name="Text Placeholder 2"/>
          <p:cNvSpPr>
            <a:spLocks noGrp="1"/>
          </p:cNvSpPr>
          <p:nvPr>
            <p:ph type="body" idx="1"/>
          </p:nvPr>
        </p:nvSpPr>
        <p:spPr bwMode="auto">
          <a:xfrm>
            <a:off x="1114425" y="2595563"/>
            <a:ext cx="761047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6580188" y="188913"/>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48165386-4417-D543-8837-FD377B1EB157}" type="datetimeFigureOut">
              <a:rPr lang="it-IT"/>
              <a:pPr>
                <a:defRPr/>
              </a:pPr>
              <a:t>29/01/16</a:t>
            </a:fld>
            <a:endParaRPr lang="it-IT"/>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endParaRPr lang="it-IT"/>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pPr>
              <a:defRPr/>
            </a:pPr>
            <a:fld id="{A07EE25A-C4D1-884D-80E5-13B2CBA3893A}" type="slidenum">
              <a:rPr lang="it-IT"/>
              <a:pPr>
                <a:defRPr/>
              </a:pPr>
              <a:t>‹#›</a:t>
            </a:fld>
            <a:endParaRPr lang="it-IT"/>
          </a:p>
        </p:txBody>
      </p:sp>
      <p:sp>
        <p:nvSpPr>
          <p:cNvPr id="7" name="Rectangle 6"/>
          <p:cNvSpPr/>
          <p:nvPr/>
        </p:nvSpPr>
        <p:spPr>
          <a:xfrm>
            <a:off x="914400" y="-243408"/>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914400" y="6990854"/>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Slide Number Placeholder 5"/>
          <p:cNvSpPr txBox="1">
            <a:spLocks/>
          </p:cNvSpPr>
          <p:nvPr userDrawn="1"/>
        </p:nvSpPr>
        <p:spPr>
          <a:xfrm>
            <a:off x="6667500" y="6508750"/>
            <a:ext cx="2133600" cy="365125"/>
          </a:xfrm>
          <a:prstGeom prst="rect">
            <a:avLst/>
          </a:prstGeom>
        </p:spPr>
        <p:txBody>
          <a:bodyPr lIns="68580" tIns="34290" rIns="68580" bIns="34290" anchor="ct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fld id="{7B3E228D-C921-E74E-BE25-2E1512FBFA53}" type="slidenum">
              <a:rPr lang="en-GB" sz="900" smtClean="0">
                <a:solidFill>
                  <a:srgbClr val="898989"/>
                </a:solidFill>
                <a:latin typeface="Calibri" charset="0"/>
              </a:rPr>
              <a:pPr algn="r" eaLnBrk="1" hangingPunct="1">
                <a:defRPr/>
              </a:pPr>
              <a:t>‹#›</a:t>
            </a:fld>
            <a:endParaRPr lang="en-GB" sz="900" smtClean="0">
              <a:solidFill>
                <a:srgbClr val="898989"/>
              </a:solidFill>
              <a:latin typeface="Calibri" charset="0"/>
            </a:endParaRPr>
          </a:p>
        </p:txBody>
      </p:sp>
      <p:pic>
        <p:nvPicPr>
          <p:cNvPr id="1034" name="Image 1"/>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7596188" y="5589588"/>
            <a:ext cx="11557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83" r:id="rId1"/>
    <p:sldLayoutId id="2147485684" r:id="rId2"/>
    <p:sldLayoutId id="2147485685" r:id="rId3"/>
    <p:sldLayoutId id="2147485686" r:id="rId4"/>
    <p:sldLayoutId id="2147485687" r:id="rId5"/>
    <p:sldLayoutId id="2147485688" r:id="rId6"/>
    <p:sldLayoutId id="2147485689" r:id="rId7"/>
    <p:sldLayoutId id="2147485690" r:id="rId8"/>
    <p:sldLayoutId id="2147485691" r:id="rId9"/>
    <p:sldLayoutId id="2147485692" r:id="rId10"/>
    <p:sldLayoutId id="2147485693" r:id="rId11"/>
    <p:sldLayoutId id="2147485694" r:id="rId12"/>
    <p:sldLayoutId id="2147485695" r:id="rId13"/>
    <p:sldLayoutId id="2147485696" r:id="rId14"/>
    <p:sldLayoutId id="2147485697" r:id="rId15"/>
    <p:sldLayoutId id="2147485698" r:id="rId16"/>
  </p:sldLayoutIdLst>
  <p:transition xmlns:p14="http://schemas.microsoft.com/office/powerpoint/2010/main" spd="slow">
    <p:push dir="u"/>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600" kern="12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5pPr>
      <a:lvl6pPr marL="457200" algn="l" rtl="0" fontAlgn="base">
        <a:spcBef>
          <a:spcPct val="0"/>
        </a:spcBef>
        <a:spcAft>
          <a:spcPct val="0"/>
        </a:spcAft>
        <a:defRPr sz="3600">
          <a:solidFill>
            <a:schemeClr val="bg1"/>
          </a:solidFill>
          <a:latin typeface="Century Gothic" charset="0"/>
          <a:ea typeface="ＭＳ Ｐゴシック" charset="0"/>
          <a:cs typeface="ＭＳ Ｐゴシック" charset="0"/>
        </a:defRPr>
      </a:lvl6pPr>
      <a:lvl7pPr marL="914400" algn="l" rtl="0" fontAlgn="base">
        <a:spcBef>
          <a:spcPct val="0"/>
        </a:spcBef>
        <a:spcAft>
          <a:spcPct val="0"/>
        </a:spcAft>
        <a:defRPr sz="3600">
          <a:solidFill>
            <a:schemeClr val="bg1"/>
          </a:solidFill>
          <a:latin typeface="Century Gothic" charset="0"/>
          <a:ea typeface="ＭＳ Ｐゴシック" charset="0"/>
          <a:cs typeface="ＭＳ Ｐゴシック" charset="0"/>
        </a:defRPr>
      </a:lvl7pPr>
      <a:lvl8pPr marL="1371600" algn="l" rtl="0" fontAlgn="base">
        <a:spcBef>
          <a:spcPct val="0"/>
        </a:spcBef>
        <a:spcAft>
          <a:spcPct val="0"/>
        </a:spcAft>
        <a:defRPr sz="3600">
          <a:solidFill>
            <a:schemeClr val="bg1"/>
          </a:solidFill>
          <a:latin typeface="Century Gothic" charset="0"/>
          <a:ea typeface="ＭＳ Ｐゴシック" charset="0"/>
          <a:cs typeface="ＭＳ Ｐゴシック" charset="0"/>
        </a:defRPr>
      </a:lvl8pPr>
      <a:lvl9pPr marL="1828800" algn="l" rtl="0" fontAlgn="base">
        <a:spcBef>
          <a:spcPct val="0"/>
        </a:spcBef>
        <a:spcAft>
          <a:spcPct val="0"/>
        </a:spcAft>
        <a:defRPr sz="3600">
          <a:solidFill>
            <a:schemeClr val="bg1"/>
          </a:solidFill>
          <a:latin typeface="Century Gothic"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Clr>
          <a:schemeClr val="accent1"/>
        </a:buClr>
        <a:buFont typeface="Wingdings 2" charset="0"/>
        <a:buChar char=""/>
        <a:defRPr sz="20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254061"/>
        </a:buClr>
        <a:buFont typeface="Wingdings 2" charset="0"/>
        <a:buChar char=""/>
        <a:defRPr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254061"/>
        </a:buClr>
        <a:buFont typeface="Wingdings 2" charset="0"/>
        <a:buChar char=""/>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p:cNvSpPr>
            <a:spLocks/>
          </p:cNvSpPr>
          <p:nvPr/>
        </p:nvSpPr>
        <p:spPr bwMode="auto">
          <a:xfrm>
            <a:off x="1979613" y="1417638"/>
            <a:ext cx="4968875" cy="1450975"/>
          </a:xfrm>
          <a:prstGeom prst="rect">
            <a:avLst/>
          </a:prstGeom>
          <a:noFill/>
          <a:ln>
            <a:noFill/>
          </a:ln>
          <a:extLst/>
        </p:spPr>
        <p:txBody>
          <a:bodyPr lIns="0" tIns="0" rIns="30479" bIns="0"/>
          <a:lstStyle/>
          <a:p>
            <a:pPr marL="201216" indent="-171450" algn="ctr" eaLnBrk="1" fontAlgn="auto" hangingPunct="1">
              <a:spcBef>
                <a:spcPts val="0"/>
              </a:spcBef>
              <a:spcAft>
                <a:spcPts val="0"/>
              </a:spcAft>
              <a:buClr>
                <a:prstClr val="white"/>
              </a:buClr>
              <a:buSzPct val="125000"/>
              <a:defRPr/>
            </a:pPr>
            <a:endParaRPr lang="en-GB" sz="2700" dirty="0">
              <a:solidFill>
                <a:srgbClr val="056CB6"/>
              </a:solidFill>
              <a:ea typeface="+mn-ea"/>
              <a:cs typeface="+mn-cs"/>
            </a:endParaRPr>
          </a:p>
        </p:txBody>
      </p:sp>
      <p:sp>
        <p:nvSpPr>
          <p:cNvPr id="2052" name="AutoShape 5"/>
          <p:cNvSpPr>
            <a:spLocks noChangeAspect="1" noChangeArrowheads="1"/>
          </p:cNvSpPr>
          <p:nvPr/>
        </p:nvSpPr>
        <p:spPr bwMode="auto">
          <a:xfrm>
            <a:off x="1412875" y="1127125"/>
            <a:ext cx="2698750" cy="439738"/>
          </a:xfrm>
          <a:prstGeom prst="rect">
            <a:avLst/>
          </a:prstGeom>
          <a:noFill/>
          <a:ln>
            <a:noFill/>
          </a:ln>
          <a:extLst/>
        </p:spPr>
        <p:txBody>
          <a:bodyPr/>
          <a:lstStyle/>
          <a:p>
            <a:pPr eaLnBrk="1" fontAlgn="auto" hangingPunct="1">
              <a:spcBef>
                <a:spcPts val="0"/>
              </a:spcBef>
              <a:spcAft>
                <a:spcPts val="0"/>
              </a:spcAft>
              <a:defRPr/>
            </a:pPr>
            <a:endParaRPr lang="en-US" dirty="0">
              <a:solidFill>
                <a:prstClr val="black"/>
              </a:solidFill>
              <a:latin typeface="Calibri"/>
              <a:ea typeface="+mn-ea"/>
              <a:cs typeface="+mn-cs"/>
            </a:endParaRPr>
          </a:p>
        </p:txBody>
      </p:sp>
      <p:sp>
        <p:nvSpPr>
          <p:cNvPr id="20483" name="Titre 3"/>
          <p:cNvSpPr>
            <a:spLocks noGrp="1"/>
          </p:cNvSpPr>
          <p:nvPr>
            <p:ph type="ctrTitle"/>
          </p:nvPr>
        </p:nvSpPr>
        <p:spPr>
          <a:xfrm>
            <a:off x="685800" y="1628775"/>
            <a:ext cx="7772400" cy="2087563"/>
          </a:xfrm>
        </p:spPr>
        <p:txBody>
          <a:bodyPr/>
          <a:lstStyle/>
          <a:p>
            <a:pPr eaLnBrk="1" hangingPunct="1"/>
            <a:r>
              <a:rPr lang="fr-FR" b="1" dirty="0" smtClean="0">
                <a:latin typeface="Century Gothic" charset="0"/>
                <a:ea typeface="MS PGothic" charset="0"/>
                <a:cs typeface="MS PGothic" charset="0"/>
              </a:rPr>
              <a:t>Rédaction</a:t>
            </a:r>
            <a:endParaRPr lang="fr-FR" b="1" dirty="0">
              <a:latin typeface="Century Gothic" charset="0"/>
              <a:ea typeface="MS PGothic" charset="0"/>
              <a:cs typeface="MS PGothic" charset="0"/>
            </a:endParaRPr>
          </a:p>
        </p:txBody>
      </p:sp>
      <p:pic>
        <p:nvPicPr>
          <p:cNvPr id="20484" name="Picture 13" descr="ECH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24525" y="5565775"/>
            <a:ext cx="7699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https://pbs.twimg.com/profile_images/2226122424/UNHCR_Logo.jpe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92525" y="5576888"/>
            <a:ext cx="7350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 descr="IDMC logo.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2113" y="5683250"/>
            <a:ext cx="23796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0"/>
            <a:ext cx="8229600" cy="1268413"/>
          </a:xfrm>
        </p:spPr>
        <p:txBody>
          <a:bodyPr/>
          <a:lstStyle/>
          <a:p>
            <a:r>
              <a:rPr lang="fr-FR" sz="2800" b="1" dirty="0" smtClean="0">
                <a:latin typeface="Century Gothic"/>
                <a:ea typeface="MS PGothic" charset="0"/>
                <a:cs typeface="Century Gothic"/>
              </a:rPr>
              <a:t>Quels sont les PD qui traitent des besoins spécifiques des enfants?</a:t>
            </a:r>
            <a:endParaRPr lang="fr-CH" sz="2800" b="1" dirty="0">
              <a:latin typeface="Century Gothic"/>
              <a:ea typeface="MS PGothic" charset="0"/>
              <a:cs typeface="Century Gothic"/>
            </a:endParaRPr>
          </a:p>
        </p:txBody>
      </p:sp>
      <p:sp>
        <p:nvSpPr>
          <p:cNvPr id="3" name="Content Placeholder 2"/>
          <p:cNvSpPr>
            <a:spLocks noGrp="1"/>
          </p:cNvSpPr>
          <p:nvPr>
            <p:ph idx="1"/>
          </p:nvPr>
        </p:nvSpPr>
        <p:spPr>
          <a:xfrm>
            <a:off x="457200" y="1989138"/>
            <a:ext cx="8229600" cy="4137025"/>
          </a:xfrm>
        </p:spPr>
        <p:txBody>
          <a:bodyPr/>
          <a:lstStyle/>
          <a:p>
            <a:pPr>
              <a:buFont typeface="Wingdings" charset="2"/>
              <a:buChar char="§"/>
              <a:defRPr/>
            </a:pPr>
            <a:r>
              <a:rPr lang="fr-CH" sz="2800" dirty="0" smtClean="0">
                <a:latin typeface="Century Gothic"/>
                <a:ea typeface="+mn-ea"/>
                <a:cs typeface="Century Gothic"/>
              </a:rPr>
              <a:t>Principe Directeur 8</a:t>
            </a:r>
          </a:p>
          <a:p>
            <a:pPr>
              <a:buFont typeface="Wingdings" charset="2"/>
              <a:buChar char="§"/>
              <a:defRPr/>
            </a:pPr>
            <a:endParaRPr lang="fr-CH" sz="2800" dirty="0" smtClean="0">
              <a:latin typeface="Century Gothic"/>
              <a:ea typeface="+mn-ea"/>
              <a:cs typeface="Century Gothic"/>
            </a:endParaRPr>
          </a:p>
          <a:p>
            <a:pPr>
              <a:buFont typeface="Wingdings" charset="2"/>
              <a:buChar char="§"/>
              <a:defRPr/>
            </a:pPr>
            <a:r>
              <a:rPr lang="fr-CH" sz="2800" dirty="0" smtClean="0">
                <a:latin typeface="Century Gothic"/>
                <a:ea typeface="+mn-ea"/>
                <a:cs typeface="Century Gothic"/>
              </a:rPr>
              <a:t> Principe Directeur 13</a:t>
            </a:r>
          </a:p>
          <a:p>
            <a:pPr>
              <a:buFont typeface="Wingdings" charset="2"/>
              <a:buChar char="§"/>
              <a:defRPr/>
            </a:pPr>
            <a:endParaRPr lang="fr-CH" sz="2800" dirty="0" smtClean="0">
              <a:latin typeface="Century Gothic"/>
              <a:ea typeface="+mn-ea"/>
              <a:cs typeface="Century Gothic"/>
            </a:endParaRPr>
          </a:p>
          <a:p>
            <a:pPr>
              <a:buFont typeface="Wingdings" charset="2"/>
              <a:buChar char="§"/>
              <a:defRPr/>
            </a:pPr>
            <a:r>
              <a:rPr lang="fr-CH" sz="2800" dirty="0" smtClean="0">
                <a:latin typeface="Century Gothic"/>
                <a:ea typeface="+mn-ea"/>
                <a:cs typeface="Century Gothic"/>
              </a:rPr>
              <a:t>Principe Directeur 15 </a:t>
            </a:r>
            <a:endParaRPr lang="fr-CH" sz="2800" dirty="0">
              <a:latin typeface="Century Gothic"/>
              <a:ea typeface="+mn-ea"/>
              <a:cs typeface="Century Gothic"/>
            </a:endParaRPr>
          </a:p>
        </p:txBody>
      </p:sp>
      <p:sp>
        <p:nvSpPr>
          <p:cNvPr id="4" name="Oval 3"/>
          <p:cNvSpPr/>
          <p:nvPr/>
        </p:nvSpPr>
        <p:spPr>
          <a:xfrm>
            <a:off x="107950" y="3141191"/>
            <a:ext cx="5688013" cy="1008063"/>
          </a:xfrm>
          <a:prstGeom prst="ellipse">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FFFFFF"/>
              </a:solidFill>
            </a:endParaRPr>
          </a:p>
        </p:txBody>
      </p:sp>
      <p:sp>
        <p:nvSpPr>
          <p:cNvPr id="5" name="Oval 4"/>
          <p:cNvSpPr/>
          <p:nvPr/>
        </p:nvSpPr>
        <p:spPr>
          <a:xfrm>
            <a:off x="107950" y="4437732"/>
            <a:ext cx="5832475" cy="1079500"/>
          </a:xfrm>
          <a:prstGeom prst="ellipse">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FFFFFF"/>
              </a:solidFill>
            </a:endParaRPr>
          </a:p>
        </p:txBody>
      </p:sp>
    </p:spTree>
    <p:extLst>
      <p:ext uri="{BB962C8B-B14F-4D97-AF65-F5344CB8AC3E}">
        <p14:creationId xmlns:p14="http://schemas.microsoft.com/office/powerpoint/2010/main" val="423269971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79388" y="0"/>
            <a:ext cx="8785225" cy="1268413"/>
          </a:xfrm>
        </p:spPr>
        <p:txBody>
          <a:bodyPr/>
          <a:lstStyle/>
          <a:p>
            <a:r>
              <a:rPr lang="fr-FR" sz="3200" b="1" dirty="0" smtClean="0">
                <a:latin typeface="Century Gothic"/>
                <a:ea typeface="MS PGothic" charset="0"/>
                <a:cs typeface="Century Gothic"/>
              </a:rPr>
              <a:t>Quelles sont les trois options d’installation pour les solutions  durables? </a:t>
            </a:r>
            <a:endParaRPr lang="fr-CH" sz="3200" b="1" dirty="0">
              <a:latin typeface="Century Gothic"/>
              <a:ea typeface="MS PGothic" charset="0"/>
              <a:cs typeface="Century Gothic"/>
            </a:endParaRPr>
          </a:p>
        </p:txBody>
      </p:sp>
      <p:sp>
        <p:nvSpPr>
          <p:cNvPr id="3" name="Content Placeholder 2"/>
          <p:cNvSpPr>
            <a:spLocks noGrp="1"/>
          </p:cNvSpPr>
          <p:nvPr>
            <p:ph idx="1"/>
          </p:nvPr>
        </p:nvSpPr>
        <p:spPr>
          <a:xfrm>
            <a:off x="457200" y="1844675"/>
            <a:ext cx="8229600" cy="4176713"/>
          </a:xfrm>
        </p:spPr>
        <p:txBody>
          <a:bodyPr/>
          <a:lstStyle/>
          <a:p>
            <a:pPr>
              <a:buFont typeface="Wingdings" charset="2"/>
              <a:buChar char="§"/>
              <a:defRPr/>
            </a:pPr>
            <a:r>
              <a:rPr lang="fr-CH" sz="2800" dirty="0" smtClean="0">
                <a:latin typeface="Century Gothic"/>
                <a:ea typeface="+mn-ea"/>
                <a:cs typeface="Century Gothic"/>
              </a:rPr>
              <a:t>Retour, installation et réinstallation</a:t>
            </a:r>
          </a:p>
          <a:p>
            <a:pPr>
              <a:buFont typeface="Wingdings" charset="2"/>
              <a:buChar char="§"/>
              <a:defRPr/>
            </a:pPr>
            <a:endParaRPr lang="fr-CH" sz="2800" dirty="0" smtClean="0">
              <a:latin typeface="Century Gothic"/>
              <a:ea typeface="+mn-ea"/>
              <a:cs typeface="Century Gothic"/>
            </a:endParaRPr>
          </a:p>
          <a:p>
            <a:pPr>
              <a:buFont typeface="Wingdings" charset="2"/>
              <a:buChar char="§"/>
              <a:defRPr/>
            </a:pPr>
            <a:r>
              <a:rPr lang="fr-CH" sz="2800" dirty="0" smtClean="0">
                <a:latin typeface="Century Gothic"/>
                <a:ea typeface="+mn-ea"/>
                <a:cs typeface="Century Gothic"/>
              </a:rPr>
              <a:t>Retour, intégration locale et réinstallation</a:t>
            </a:r>
          </a:p>
          <a:p>
            <a:pPr>
              <a:buFont typeface="Wingdings" charset="2"/>
              <a:buChar char="§"/>
              <a:defRPr/>
            </a:pPr>
            <a:endParaRPr lang="fr-CH" sz="2800" dirty="0" smtClean="0">
              <a:latin typeface="Century Gothic"/>
              <a:ea typeface="+mn-ea"/>
              <a:cs typeface="Century Gothic"/>
            </a:endParaRPr>
          </a:p>
          <a:p>
            <a:pPr>
              <a:buFont typeface="Wingdings" charset="2"/>
              <a:buChar char="§"/>
              <a:defRPr/>
            </a:pPr>
            <a:r>
              <a:rPr lang="fr-CH" sz="2800" dirty="0" smtClean="0">
                <a:latin typeface="Century Gothic"/>
                <a:ea typeface="+mn-ea"/>
                <a:cs typeface="Century Gothic"/>
              </a:rPr>
              <a:t>Retour, réintégration et réhabilitation</a:t>
            </a:r>
            <a:endParaRPr lang="fr-CH" sz="2800" dirty="0">
              <a:latin typeface="Century Gothic"/>
              <a:ea typeface="+mn-ea"/>
              <a:cs typeface="Century Gothic"/>
            </a:endParaRPr>
          </a:p>
        </p:txBody>
      </p:sp>
      <p:sp>
        <p:nvSpPr>
          <p:cNvPr id="4" name="Oval 3"/>
          <p:cNvSpPr/>
          <p:nvPr/>
        </p:nvSpPr>
        <p:spPr>
          <a:xfrm>
            <a:off x="323850" y="2924944"/>
            <a:ext cx="8496300" cy="1368425"/>
          </a:xfrm>
          <a:prstGeom prst="ellipse">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FFFFFF"/>
              </a:solidFill>
            </a:endParaRPr>
          </a:p>
        </p:txBody>
      </p:sp>
    </p:spTree>
    <p:extLst>
      <p:ext uri="{BB962C8B-B14F-4D97-AF65-F5344CB8AC3E}">
        <p14:creationId xmlns:p14="http://schemas.microsoft.com/office/powerpoint/2010/main" val="177723723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7384"/>
            <a:ext cx="9144000" cy="1296144"/>
          </a:xfrm>
        </p:spPr>
        <p:txBody>
          <a:bodyPr wrap="square" lIns="720000" tIns="2174400" rIns="1800000" bIns="1800000">
            <a:noAutofit/>
          </a:bodyPr>
          <a:lstStyle/>
          <a:p>
            <a:r>
              <a:rPr lang="fr-FR" sz="2800" b="1" dirty="0" smtClean="0">
                <a:latin typeface="Century Gothic"/>
                <a:ea typeface="MS PGothic" charset="0"/>
                <a:cs typeface="Century Gothic"/>
              </a:rPr>
              <a:t>Lequel de ces couples est un critère de mesure de la réalisation des solutions durables? </a:t>
            </a:r>
            <a:r>
              <a:rPr lang="fr-FR" sz="2800" dirty="0">
                <a:latin typeface="Century Gothic"/>
                <a:ea typeface="MS PGothic" charset="0"/>
                <a:cs typeface="Century Gothic"/>
              </a:rPr>
              <a:t/>
            </a:r>
            <a:br>
              <a:rPr lang="fr-FR" sz="2800" dirty="0">
                <a:latin typeface="Century Gothic"/>
                <a:ea typeface="MS PGothic" charset="0"/>
                <a:cs typeface="Century Gothic"/>
              </a:rPr>
            </a:br>
            <a:endParaRPr lang="fr-CH" sz="2800" dirty="0">
              <a:latin typeface="Century Gothic"/>
              <a:ea typeface="MS PGothic" charset="0"/>
              <a:cs typeface="Century Gothic"/>
            </a:endParaRPr>
          </a:p>
        </p:txBody>
      </p:sp>
      <p:sp>
        <p:nvSpPr>
          <p:cNvPr id="3" name="Content Placeholder 2"/>
          <p:cNvSpPr>
            <a:spLocks noGrp="1"/>
          </p:cNvSpPr>
          <p:nvPr>
            <p:ph idx="1"/>
          </p:nvPr>
        </p:nvSpPr>
        <p:spPr>
          <a:xfrm>
            <a:off x="682055" y="1846932"/>
            <a:ext cx="7610475" cy="3670300"/>
          </a:xfrm>
        </p:spPr>
        <p:txBody>
          <a:bodyPr/>
          <a:lstStyle/>
          <a:p>
            <a:pPr>
              <a:buFont typeface="Wingdings" charset="2"/>
              <a:buChar char="§"/>
              <a:defRPr/>
            </a:pPr>
            <a:r>
              <a:rPr lang="fr-CH" sz="2800" dirty="0" smtClean="0">
                <a:latin typeface="Century Gothic"/>
                <a:ea typeface="+mn-ea"/>
                <a:cs typeface="Century Gothic"/>
              </a:rPr>
              <a:t>Sécurité et sensibilisation</a:t>
            </a:r>
          </a:p>
          <a:p>
            <a:pPr>
              <a:buFont typeface="Wingdings" charset="2"/>
              <a:buChar char="§"/>
              <a:defRPr/>
            </a:pPr>
            <a:endParaRPr lang="fr-CH" sz="2800" dirty="0" smtClean="0">
              <a:latin typeface="Century Gothic"/>
              <a:ea typeface="+mn-ea"/>
              <a:cs typeface="Century Gothic"/>
            </a:endParaRPr>
          </a:p>
          <a:p>
            <a:pPr>
              <a:buFont typeface="Wingdings" charset="2"/>
              <a:buChar char="§"/>
              <a:defRPr/>
            </a:pPr>
            <a:r>
              <a:rPr lang="fr-CH" sz="2800" dirty="0" smtClean="0">
                <a:latin typeface="Century Gothic"/>
                <a:ea typeface="+mn-ea"/>
                <a:cs typeface="Century Gothic"/>
              </a:rPr>
              <a:t>Sécurité et Sûreté</a:t>
            </a:r>
          </a:p>
          <a:p>
            <a:pPr>
              <a:buFont typeface="Wingdings" charset="2"/>
              <a:buChar char="§"/>
              <a:defRPr/>
            </a:pPr>
            <a:endParaRPr lang="fr-CH" sz="2800" dirty="0" smtClean="0">
              <a:latin typeface="Century Gothic"/>
              <a:ea typeface="+mn-ea"/>
              <a:cs typeface="Century Gothic"/>
            </a:endParaRPr>
          </a:p>
          <a:p>
            <a:pPr>
              <a:buFont typeface="Wingdings" charset="2"/>
              <a:buChar char="§"/>
              <a:defRPr/>
            </a:pPr>
            <a:r>
              <a:rPr lang="fr-CH" sz="2800" dirty="0" smtClean="0">
                <a:latin typeface="Century Gothic"/>
                <a:ea typeface="+mn-ea"/>
                <a:cs typeface="Century Gothic"/>
              </a:rPr>
              <a:t>Dignité et caractère volontaire</a:t>
            </a:r>
            <a:endParaRPr lang="fr-CH" sz="2800" dirty="0">
              <a:latin typeface="Century Gothic"/>
              <a:ea typeface="+mn-ea"/>
              <a:cs typeface="Century Gothic"/>
            </a:endParaRPr>
          </a:p>
        </p:txBody>
      </p:sp>
      <p:sp>
        <p:nvSpPr>
          <p:cNvPr id="4" name="Oval 3"/>
          <p:cNvSpPr/>
          <p:nvPr/>
        </p:nvSpPr>
        <p:spPr>
          <a:xfrm>
            <a:off x="179734" y="2852936"/>
            <a:ext cx="6840538" cy="1223962"/>
          </a:xfrm>
          <a:prstGeom prst="ellipse">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FFFFFF"/>
              </a:solidFill>
            </a:endParaRPr>
          </a:p>
        </p:txBody>
      </p:sp>
    </p:spTree>
    <p:extLst>
      <p:ext uri="{BB962C8B-B14F-4D97-AF65-F5344CB8AC3E}">
        <p14:creationId xmlns:p14="http://schemas.microsoft.com/office/powerpoint/2010/main" val="198753879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312489" y="0"/>
            <a:ext cx="8435975" cy="1196975"/>
          </a:xfrm>
        </p:spPr>
        <p:txBody>
          <a:bodyPr/>
          <a:lstStyle/>
          <a:p>
            <a:pPr eaLnBrk="1" hangingPunct="1"/>
            <a:r>
              <a:rPr lang="fr-CH" sz="2800" b="1" dirty="0" smtClean="0">
                <a:latin typeface="Century Gothic" charset="0"/>
                <a:ea typeface="MS PGothic" charset="0"/>
                <a:cs typeface="MS PGothic" charset="0"/>
              </a:rPr>
              <a:t>Provisions essentielles</a:t>
            </a:r>
            <a:endParaRPr lang="fr-CH" sz="2800" b="1" dirty="0">
              <a:latin typeface="Century Gothic" charset="0"/>
              <a:ea typeface="MS PGothic" charset="0"/>
              <a:cs typeface="MS PGothic" charset="0"/>
            </a:endParaRPr>
          </a:p>
        </p:txBody>
      </p:sp>
      <p:sp>
        <p:nvSpPr>
          <p:cNvPr id="47106" name="Content Placeholder 2"/>
          <p:cNvSpPr>
            <a:spLocks noGrp="1"/>
          </p:cNvSpPr>
          <p:nvPr>
            <p:ph idx="1"/>
          </p:nvPr>
        </p:nvSpPr>
        <p:spPr>
          <a:xfrm>
            <a:off x="323528" y="1700213"/>
            <a:ext cx="8712968" cy="4393083"/>
          </a:xfrm>
        </p:spPr>
        <p:txBody>
          <a:bodyPr/>
          <a:lstStyle/>
          <a:p>
            <a:pPr eaLnBrk="1" hangingPunct="1">
              <a:buFont typeface="Wingdings" charset="2"/>
              <a:buChar char="§"/>
            </a:pPr>
            <a:r>
              <a:rPr lang="fr-CH" dirty="0" smtClean="0">
                <a:ea typeface="MS PGothic" charset="0"/>
                <a:cs typeface="Century Gothic"/>
              </a:rPr>
              <a:t>Interdiction du déplacement interne (principe </a:t>
            </a:r>
            <a:r>
              <a:rPr lang="fr-CH" dirty="0">
                <a:ea typeface="MS PGothic" charset="0"/>
                <a:cs typeface="Century Gothic"/>
              </a:rPr>
              <a:t>d</a:t>
            </a:r>
            <a:r>
              <a:rPr lang="fr-CH" dirty="0" smtClean="0">
                <a:ea typeface="MS PGothic" charset="0"/>
                <a:cs typeface="Century Gothic"/>
              </a:rPr>
              <a:t>irecteur six)</a:t>
            </a:r>
            <a:endParaRPr lang="fr-CH" dirty="0">
              <a:ea typeface="MS PGothic" charset="0"/>
              <a:cs typeface="Century Gothic"/>
            </a:endParaRPr>
          </a:p>
          <a:p>
            <a:pPr eaLnBrk="1" hangingPunct="1">
              <a:buFont typeface="Wingdings" charset="2"/>
              <a:buChar char="§"/>
            </a:pPr>
            <a:r>
              <a:rPr lang="fr-CH" dirty="0" smtClean="0">
                <a:ea typeface="MS PGothic" charset="0"/>
                <a:cs typeface="Century Gothic"/>
              </a:rPr>
              <a:t>Prévention du déplacement (Principe directeur sept) </a:t>
            </a:r>
            <a:endParaRPr lang="fr-CH" dirty="0">
              <a:ea typeface="MS PGothic" charset="0"/>
              <a:cs typeface="Century Gothic"/>
            </a:endParaRPr>
          </a:p>
          <a:p>
            <a:pPr eaLnBrk="1" hangingPunct="1">
              <a:buFont typeface="Wingdings" charset="2"/>
              <a:buChar char="§"/>
            </a:pPr>
            <a:r>
              <a:rPr lang="fr-CH" dirty="0" smtClean="0">
                <a:ea typeface="MS PGothic" charset="0"/>
                <a:cs typeface="Century Gothic"/>
              </a:rPr>
              <a:t>La protection et l’assistance des PDI (principes directeurs </a:t>
            </a:r>
            <a:r>
              <a:rPr lang="fr-CH" dirty="0">
                <a:ea typeface="MS PGothic" charset="0"/>
                <a:cs typeface="Century Gothic"/>
              </a:rPr>
              <a:t>10 </a:t>
            </a:r>
            <a:r>
              <a:rPr lang="fr-CH" dirty="0" smtClean="0">
                <a:ea typeface="MS PGothic" charset="0"/>
                <a:cs typeface="Century Gothic"/>
              </a:rPr>
              <a:t>à 23</a:t>
            </a:r>
            <a:r>
              <a:rPr lang="fr-CH" dirty="0">
                <a:ea typeface="MS PGothic" charset="0"/>
                <a:cs typeface="Century Gothic"/>
              </a:rPr>
              <a:t>)</a:t>
            </a:r>
          </a:p>
          <a:p>
            <a:pPr eaLnBrk="1" hangingPunct="1">
              <a:buFont typeface="Wingdings" charset="2"/>
              <a:buChar char="§"/>
            </a:pPr>
            <a:r>
              <a:rPr lang="fr-CH" dirty="0" smtClean="0">
                <a:ea typeface="MS PGothic" charset="0"/>
                <a:cs typeface="Century Gothic"/>
              </a:rPr>
              <a:t>Solutions durables (principes directeurs 28 à </a:t>
            </a:r>
            <a:r>
              <a:rPr lang="fr-CH" dirty="0">
                <a:ea typeface="MS PGothic" charset="0"/>
                <a:cs typeface="Century Gothic"/>
              </a:rPr>
              <a:t>30)</a:t>
            </a:r>
          </a:p>
          <a:p>
            <a:pPr eaLnBrk="1" hangingPunct="1">
              <a:buFont typeface="Wingdings" charset="2"/>
              <a:buChar char="§"/>
            </a:pPr>
            <a:r>
              <a:rPr lang="fr-CH" dirty="0" smtClean="0">
                <a:ea typeface="MS PGothic" charset="0"/>
                <a:cs typeface="Century Gothic"/>
              </a:rPr>
              <a:t>Accès à la justice et à des recours (principes directeurs 28 è </a:t>
            </a:r>
            <a:r>
              <a:rPr lang="fr-CH" dirty="0">
                <a:ea typeface="MS PGothic" charset="0"/>
                <a:cs typeface="Century Gothic"/>
              </a:rPr>
              <a:t>30)</a:t>
            </a:r>
          </a:p>
          <a:p>
            <a:pPr eaLnBrk="1" hangingPunct="1">
              <a:buFont typeface="Wingdings" charset="2"/>
              <a:buChar char="§"/>
            </a:pPr>
            <a:endParaRPr lang="fr-CH" dirty="0">
              <a:ea typeface="MS PGothic" charset="0"/>
              <a:cs typeface="Century Gothic"/>
            </a:endParaRPr>
          </a:p>
          <a:p>
            <a:pPr marL="0" indent="0" eaLnBrk="1" hangingPunct="1">
              <a:buNone/>
            </a:pPr>
            <a:r>
              <a:rPr lang="fr-CH" dirty="0" smtClean="0">
                <a:ea typeface="MS PGothic" charset="0"/>
                <a:cs typeface="Century Gothic"/>
              </a:rPr>
              <a:t>Ne pas oublier la participation des communautés d’accueil et des personnes avec des besoins spécifiques!</a:t>
            </a:r>
            <a:endParaRPr lang="fr-CH" dirty="0">
              <a:ea typeface="MS PGothic" charset="0"/>
              <a:cs typeface="Century Gothic"/>
            </a:endParaRPr>
          </a:p>
          <a:p>
            <a:pPr eaLnBrk="1" hangingPunct="1">
              <a:buFont typeface="Wingdings" charset="2"/>
              <a:buChar char="§"/>
            </a:pPr>
            <a:endParaRPr lang="fr-CH" dirty="0">
              <a:ea typeface="MS PGothic" charset="0"/>
              <a:cs typeface="Century Gothic"/>
            </a:endParaRPr>
          </a:p>
          <a:p>
            <a:pPr eaLnBrk="1" hangingPunct="1">
              <a:buFont typeface="Wingdings" charset="2"/>
              <a:buChar char="§"/>
            </a:pPr>
            <a:endParaRPr lang="fr-CH" dirty="0">
              <a:ea typeface="MS PGothic" charset="0"/>
              <a:cs typeface="Century Gothic"/>
            </a:endParaRPr>
          </a:p>
        </p:txBody>
      </p:sp>
    </p:spTree>
    <p:extLst>
      <p:ext uri="{BB962C8B-B14F-4D97-AF65-F5344CB8AC3E}">
        <p14:creationId xmlns:p14="http://schemas.microsoft.com/office/powerpoint/2010/main" val="258598862"/>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olo 3"/>
          <p:cNvSpPr>
            <a:spLocks noGrp="1"/>
          </p:cNvSpPr>
          <p:nvPr>
            <p:ph type="title"/>
          </p:nvPr>
        </p:nvSpPr>
        <p:spPr>
          <a:xfrm>
            <a:off x="457200" y="0"/>
            <a:ext cx="8229600" cy="981075"/>
          </a:xfrm>
        </p:spPr>
        <p:txBody>
          <a:bodyPr/>
          <a:lstStyle/>
          <a:p>
            <a:pPr eaLnBrk="1" hangingPunct="1"/>
            <a:r>
              <a:rPr lang="it-IT" sz="3200" b="1" dirty="0" smtClean="0">
                <a:latin typeface="Century Gothic"/>
                <a:ea typeface="MS PGothic" charset="0"/>
                <a:cs typeface="Century Gothic"/>
              </a:rPr>
              <a:t>Révision: quels droits?</a:t>
            </a:r>
            <a:endParaRPr lang="it-IT" sz="3200" b="1" dirty="0">
              <a:latin typeface="Century Gothic"/>
              <a:ea typeface="MS PGothic" charset="0"/>
              <a:cs typeface="Century Gothic"/>
            </a:endParaRPr>
          </a:p>
        </p:txBody>
      </p:sp>
      <p:graphicFrame>
        <p:nvGraphicFramePr>
          <p:cNvPr id="9" name="Segnaposto contenuto 8"/>
          <p:cNvGraphicFramePr>
            <a:graphicFrameLocks noGrp="1"/>
          </p:cNvGraphicFramePr>
          <p:nvPr>
            <p:ph sz="half" idx="1"/>
            <p:extLst>
              <p:ext uri="{D42A27DB-BD31-4B8C-83A1-F6EECF244321}">
                <p14:modId xmlns:p14="http://schemas.microsoft.com/office/powerpoint/2010/main" val="1397456401"/>
              </p:ext>
            </p:extLst>
          </p:nvPr>
        </p:nvGraphicFramePr>
        <p:xfrm>
          <a:off x="323404" y="1268413"/>
          <a:ext cx="4464620" cy="4640663"/>
        </p:xfrm>
        <a:graphic>
          <a:graphicData uri="http://schemas.openxmlformats.org/drawingml/2006/table">
            <a:tbl>
              <a:tblPr firstRow="1" bandRow="1">
                <a:tableStyleId>{5C22544A-7EE6-4342-B048-85BDC9FD1C3A}</a:tableStyleId>
              </a:tblPr>
              <a:tblGrid>
                <a:gridCol w="3099867"/>
                <a:gridCol w="1364753"/>
              </a:tblGrid>
              <a:tr h="673806">
                <a:tc>
                  <a:txBody>
                    <a:bodyPr/>
                    <a:lstStyle/>
                    <a:p>
                      <a:r>
                        <a:rPr lang="it-IT" sz="1800" dirty="0" smtClean="0">
                          <a:solidFill>
                            <a:schemeClr val="tx1"/>
                          </a:solidFill>
                        </a:rPr>
                        <a:t>Droits</a:t>
                      </a:r>
                      <a:endParaRPr lang="it-IT" sz="1800" dirty="0">
                        <a:solidFill>
                          <a:schemeClr val="tx1"/>
                        </a:solidFill>
                      </a:endParaRPr>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800" dirty="0" smtClean="0">
                          <a:solidFill>
                            <a:schemeClr val="tx1"/>
                          </a:solidFill>
                        </a:rPr>
                        <a:t>Principes</a:t>
                      </a:r>
                      <a:r>
                        <a:rPr lang="it-IT" sz="1800" baseline="0" dirty="0" smtClean="0">
                          <a:solidFill>
                            <a:schemeClr val="tx1"/>
                          </a:solidFill>
                        </a:rPr>
                        <a:t> directeurs</a:t>
                      </a:r>
                      <a:endParaRPr lang="it-IT" sz="1800" dirty="0">
                        <a:solidFill>
                          <a:schemeClr val="tx1"/>
                        </a:solidFill>
                      </a:endParaRPr>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r>
              <a:tr h="701290">
                <a:tc>
                  <a:txBody>
                    <a:bodyPr/>
                    <a:lstStyle/>
                    <a:p>
                      <a:r>
                        <a:rPr lang="it-IT" sz="1800" dirty="0" smtClean="0"/>
                        <a:t>Vien sécurité, protection contre la violence</a:t>
                      </a:r>
                      <a:endParaRPr lang="it-IT" sz="1800" dirty="0"/>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it-IT" sz="1800" dirty="0" smtClean="0"/>
                        <a:t>10, 11</a:t>
                      </a:r>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497496">
                <a:tc>
                  <a:txBody>
                    <a:bodyPr/>
                    <a:lstStyle/>
                    <a:p>
                      <a:r>
                        <a:rPr lang="it-IT" sz="1800" dirty="0" smtClean="0"/>
                        <a:t>Nourriture</a:t>
                      </a:r>
                      <a:endParaRPr lang="it-IT" sz="1800" dirty="0"/>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it-IT" sz="1800" dirty="0" smtClean="0"/>
                        <a:t>18</a:t>
                      </a:r>
                      <a:endParaRPr lang="it-IT" sz="1800" dirty="0"/>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576182">
                <a:tc>
                  <a:txBody>
                    <a:bodyPr/>
                    <a:lstStyle/>
                    <a:p>
                      <a:r>
                        <a:rPr lang="it-IT" sz="1800" dirty="0" smtClean="0"/>
                        <a:t>Eau</a:t>
                      </a:r>
                      <a:r>
                        <a:rPr lang="it-IT" sz="1800" baseline="0" dirty="0" smtClean="0"/>
                        <a:t> et assainissement</a:t>
                      </a:r>
                      <a:endParaRPr lang="it-IT" sz="1800" dirty="0"/>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it-IT" sz="1800" dirty="0" smtClean="0"/>
                        <a:t>18</a:t>
                      </a:r>
                      <a:endParaRPr lang="it-IT" sz="1800" dirty="0"/>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576182">
                <a:tc>
                  <a:txBody>
                    <a:bodyPr/>
                    <a:lstStyle/>
                    <a:p>
                      <a:r>
                        <a:rPr lang="it-IT" sz="1800" dirty="0" smtClean="0"/>
                        <a:t>Logement adéquate</a:t>
                      </a:r>
                      <a:endParaRPr lang="it-IT" sz="1800" dirty="0"/>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it-IT" sz="1800" dirty="0" smtClean="0"/>
                        <a:t>18</a:t>
                      </a:r>
                      <a:endParaRPr lang="it-IT" sz="1800" dirty="0"/>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701290">
                <a:tc>
                  <a:txBody>
                    <a:bodyPr/>
                    <a:lstStyle/>
                    <a:p>
                      <a:r>
                        <a:rPr lang="it-IT" sz="1800" dirty="0" smtClean="0"/>
                        <a:t>Assistance et soins mecicaux</a:t>
                      </a:r>
                      <a:endParaRPr lang="it-IT" sz="1800" dirty="0"/>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it-IT" sz="1800" dirty="0" smtClean="0"/>
                        <a:t>18, 19</a:t>
                      </a:r>
                      <a:endParaRPr lang="it-IT" sz="1800" dirty="0"/>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701290">
                <a:tc>
                  <a:txBody>
                    <a:bodyPr/>
                    <a:lstStyle/>
                    <a:p>
                      <a:r>
                        <a:rPr lang="it-IT" sz="1800" dirty="0" smtClean="0"/>
                        <a:t>Protection</a:t>
                      </a:r>
                      <a:r>
                        <a:rPr lang="it-IT" sz="1800" baseline="0" dirty="0" smtClean="0"/>
                        <a:t> contre les violations des </a:t>
                      </a:r>
                      <a:r>
                        <a:rPr lang="it-IT" sz="1800" dirty="0" smtClean="0"/>
                        <a:t>Logement, Terre et Biens (LTB) </a:t>
                      </a:r>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it-IT" sz="1800" dirty="0" smtClean="0"/>
                        <a:t>12</a:t>
                      </a:r>
                      <a:endParaRPr lang="it-IT" sz="1800" dirty="0"/>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bl>
          </a:graphicData>
        </a:graphic>
      </p:graphicFrame>
      <p:graphicFrame>
        <p:nvGraphicFramePr>
          <p:cNvPr id="10" name="Segnaposto contenuto 9"/>
          <p:cNvGraphicFramePr>
            <a:graphicFrameLocks noGrp="1"/>
          </p:cNvGraphicFramePr>
          <p:nvPr>
            <p:ph sz="half" idx="2"/>
            <p:extLst>
              <p:ext uri="{D42A27DB-BD31-4B8C-83A1-F6EECF244321}">
                <p14:modId xmlns:p14="http://schemas.microsoft.com/office/powerpoint/2010/main" val="1647102353"/>
              </p:ext>
            </p:extLst>
          </p:nvPr>
        </p:nvGraphicFramePr>
        <p:xfrm>
          <a:off x="4788024" y="1268413"/>
          <a:ext cx="4154488" cy="4329874"/>
        </p:xfrm>
        <a:graphic>
          <a:graphicData uri="http://schemas.openxmlformats.org/drawingml/2006/table">
            <a:tbl>
              <a:tblPr firstRow="1" bandRow="1">
                <a:tableStyleId>{5C22544A-7EE6-4342-B048-85BDC9FD1C3A}</a:tableStyleId>
              </a:tblPr>
              <a:tblGrid>
                <a:gridCol w="2987884"/>
                <a:gridCol w="1166604"/>
              </a:tblGrid>
              <a:tr h="582036">
                <a:tc>
                  <a:txBody>
                    <a:bodyPr/>
                    <a:lstStyle/>
                    <a:p>
                      <a:r>
                        <a:rPr lang="it-IT" sz="1800" b="0" dirty="0" smtClean="0">
                          <a:solidFill>
                            <a:schemeClr val="tx1"/>
                          </a:solidFill>
                        </a:rPr>
                        <a:t>Liberté</a:t>
                      </a:r>
                      <a:r>
                        <a:rPr lang="it-IT" sz="1800" b="0" baseline="0" dirty="0" smtClean="0">
                          <a:solidFill>
                            <a:schemeClr val="tx1"/>
                          </a:solidFill>
                        </a:rPr>
                        <a:t> de mouvement</a:t>
                      </a:r>
                      <a:endParaRPr lang="it-IT" sz="1800" b="0" dirty="0">
                        <a:solidFill>
                          <a:schemeClr val="tx1"/>
                        </a:solidFill>
                      </a:endParaRPr>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a:r>
                        <a:rPr lang="it-IT" sz="1800" b="0" dirty="0" smtClean="0">
                          <a:solidFill>
                            <a:schemeClr val="tx1"/>
                          </a:solidFill>
                        </a:rPr>
                        <a:t>14, </a:t>
                      </a:r>
                      <a:r>
                        <a:rPr lang="it-IT" sz="1800" b="0" baseline="0" dirty="0" smtClean="0">
                          <a:solidFill>
                            <a:schemeClr val="tx1"/>
                          </a:solidFill>
                        </a:rPr>
                        <a:t>15, 28</a:t>
                      </a:r>
                      <a:endParaRPr lang="it-IT" sz="1800" b="0" dirty="0">
                        <a:solidFill>
                          <a:schemeClr val="tx1"/>
                        </a:solidFill>
                      </a:endParaRPr>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r>
              <a:tr h="621541">
                <a:tc>
                  <a:txBody>
                    <a:bodyPr/>
                    <a:lstStyle/>
                    <a:p>
                      <a:r>
                        <a:rPr lang="it-IT" sz="1800" dirty="0" smtClean="0">
                          <a:solidFill>
                            <a:schemeClr val="tx1"/>
                          </a:solidFill>
                        </a:rPr>
                        <a:t>Reconnaissance</a:t>
                      </a:r>
                      <a:r>
                        <a:rPr lang="it-IT" sz="1800" baseline="0" dirty="0" smtClean="0">
                          <a:solidFill>
                            <a:schemeClr val="tx1"/>
                          </a:solidFill>
                        </a:rPr>
                        <a:t> devant la loi </a:t>
                      </a:r>
                      <a:endParaRPr lang="it-IT" sz="1800" dirty="0">
                        <a:solidFill>
                          <a:schemeClr val="tx1"/>
                        </a:solidFill>
                      </a:endParaRPr>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a:r>
                        <a:rPr lang="it-IT" sz="1800" dirty="0" smtClean="0"/>
                        <a:t>20</a:t>
                      </a:r>
                      <a:endParaRPr lang="it-IT" sz="1800" dirty="0"/>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r>
              <a:tr h="627169">
                <a:tc>
                  <a:txBody>
                    <a:bodyPr/>
                    <a:lstStyle/>
                    <a:p>
                      <a:r>
                        <a:rPr lang="it-IT" sz="1800" dirty="0" smtClean="0">
                          <a:solidFill>
                            <a:schemeClr val="tx1"/>
                          </a:solidFill>
                        </a:rPr>
                        <a:t>Vie</a:t>
                      </a:r>
                      <a:r>
                        <a:rPr lang="it-IT" sz="1800" baseline="0" dirty="0" smtClean="0">
                          <a:solidFill>
                            <a:schemeClr val="tx1"/>
                          </a:solidFill>
                        </a:rPr>
                        <a:t> familiale </a:t>
                      </a:r>
                      <a:endParaRPr lang="it-IT" sz="1800" dirty="0">
                        <a:solidFill>
                          <a:schemeClr val="tx1"/>
                        </a:solidFill>
                      </a:endParaRPr>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a:r>
                        <a:rPr lang="it-IT" sz="1800" dirty="0" smtClean="0"/>
                        <a:t>16, 17</a:t>
                      </a:r>
                      <a:endParaRPr lang="it-IT" sz="1800" dirty="0"/>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r>
              <a:tr h="633779">
                <a:tc>
                  <a:txBody>
                    <a:bodyPr/>
                    <a:lstStyle/>
                    <a:p>
                      <a:r>
                        <a:rPr lang="it-IT" sz="1800" dirty="0" err="1" smtClean="0">
                          <a:solidFill>
                            <a:schemeClr val="tx1"/>
                          </a:solidFill>
                        </a:rPr>
                        <a:t>Education</a:t>
                      </a:r>
                      <a:endParaRPr lang="it-IT" sz="1800" dirty="0">
                        <a:solidFill>
                          <a:schemeClr val="tx1"/>
                        </a:solidFill>
                      </a:endParaRPr>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a:r>
                        <a:rPr lang="it-IT" sz="1800" dirty="0" smtClean="0"/>
                        <a:t>23</a:t>
                      </a:r>
                      <a:endParaRPr lang="it-IT" sz="1800" dirty="0"/>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r>
              <a:tr h="677325">
                <a:tc>
                  <a:txBody>
                    <a:bodyPr/>
                    <a:lstStyle/>
                    <a:p>
                      <a:r>
                        <a:rPr lang="it-IT" sz="1800" dirty="0" smtClean="0">
                          <a:solidFill>
                            <a:schemeClr val="tx1"/>
                          </a:solidFill>
                        </a:rPr>
                        <a:t>Travail et conditions de vie satisfaisantes</a:t>
                      </a:r>
                      <a:endParaRPr lang="it-IT" sz="1800" dirty="0">
                        <a:solidFill>
                          <a:schemeClr val="tx1"/>
                        </a:solidFill>
                      </a:endParaRPr>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a:r>
                        <a:rPr lang="it-IT" sz="1800" dirty="0" smtClean="0"/>
                        <a:t>18, 22</a:t>
                      </a:r>
                      <a:endParaRPr lang="it-IT" sz="1800" dirty="0"/>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r>
              <a:tr h="563543">
                <a:tc>
                  <a:txBody>
                    <a:bodyPr/>
                    <a:lstStyle/>
                    <a:p>
                      <a:r>
                        <a:rPr lang="it-IT" sz="1800" dirty="0" smtClean="0">
                          <a:solidFill>
                            <a:schemeClr val="tx1"/>
                          </a:solidFill>
                        </a:rPr>
                        <a:t>Participation</a:t>
                      </a:r>
                      <a:r>
                        <a:rPr lang="it-IT" sz="1800" baseline="0" dirty="0" smtClean="0">
                          <a:solidFill>
                            <a:schemeClr val="tx1"/>
                          </a:solidFill>
                        </a:rPr>
                        <a:t> dans les affaires publiques</a:t>
                      </a:r>
                      <a:endParaRPr lang="it-IT" sz="1800" dirty="0">
                        <a:solidFill>
                          <a:schemeClr val="tx1"/>
                        </a:solidFill>
                      </a:endParaRPr>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a:r>
                        <a:rPr lang="it-IT" sz="1800" dirty="0" smtClean="0"/>
                        <a:t>22</a:t>
                      </a:r>
                      <a:endParaRPr lang="it-IT" sz="1800" dirty="0"/>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r>
              <a:tr h="471319">
                <a:tc>
                  <a:txBody>
                    <a:bodyPr/>
                    <a:lstStyle/>
                    <a:p>
                      <a:r>
                        <a:rPr lang="it-IT" sz="1800" dirty="0" smtClean="0">
                          <a:solidFill>
                            <a:schemeClr val="tx1"/>
                          </a:solidFill>
                        </a:rPr>
                        <a:t>Assistance humanitaire</a:t>
                      </a:r>
                      <a:endParaRPr lang="it-IT" sz="1800" dirty="0">
                        <a:solidFill>
                          <a:schemeClr val="tx1"/>
                        </a:solidFill>
                      </a:endParaRPr>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a:r>
                        <a:rPr lang="it-IT" sz="1800" dirty="0" smtClean="0"/>
                        <a:t>3, 25</a:t>
                      </a:r>
                      <a:endParaRPr lang="it-IT" sz="1800" dirty="0"/>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r>
            </a:tbl>
          </a:graphicData>
        </a:graphic>
      </p:graphicFrame>
    </p:spTree>
    <p:extLst>
      <p:ext uri="{BB962C8B-B14F-4D97-AF65-F5344CB8AC3E}">
        <p14:creationId xmlns:p14="http://schemas.microsoft.com/office/powerpoint/2010/main" val="204087843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olo 1"/>
          <p:cNvSpPr>
            <a:spLocks noGrp="1"/>
          </p:cNvSpPr>
          <p:nvPr>
            <p:ph type="title"/>
          </p:nvPr>
        </p:nvSpPr>
        <p:spPr>
          <a:xfrm>
            <a:off x="457200" y="0"/>
            <a:ext cx="8229600" cy="1052513"/>
          </a:xfrm>
        </p:spPr>
        <p:txBody>
          <a:bodyPr/>
          <a:lstStyle/>
          <a:p>
            <a:pPr eaLnBrk="1" hangingPunct="1"/>
            <a:r>
              <a:rPr lang="it-IT" sz="3200" b="1" dirty="0" smtClean="0">
                <a:latin typeface="Century Gothic"/>
                <a:ea typeface="MS PGothic" charset="0"/>
                <a:cs typeface="Century Gothic"/>
              </a:rPr>
              <a:t>Remède légal et accès à la justice</a:t>
            </a:r>
            <a:endParaRPr lang="it-IT" sz="3200" b="1" dirty="0">
              <a:latin typeface="Century Gothic"/>
              <a:ea typeface="MS PGothic" charset="0"/>
              <a:cs typeface="Century Gothic"/>
            </a:endParaRPr>
          </a:p>
        </p:txBody>
      </p:sp>
      <p:sp>
        <p:nvSpPr>
          <p:cNvPr id="5" name="Nastro perforato 4"/>
          <p:cNvSpPr/>
          <p:nvPr/>
        </p:nvSpPr>
        <p:spPr>
          <a:xfrm>
            <a:off x="1753024" y="2902743"/>
            <a:ext cx="1955375" cy="2214563"/>
          </a:xfrm>
          <a:prstGeom prst="flowChartPunchedTap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it-IT" b="1" dirty="0" smtClean="0"/>
              <a:t>Confiscation des terres et propriétés</a:t>
            </a:r>
            <a:endParaRPr lang="it-IT" b="1" dirty="0"/>
          </a:p>
        </p:txBody>
      </p:sp>
      <p:sp>
        <p:nvSpPr>
          <p:cNvPr id="7" name="Nastro perforato 6"/>
          <p:cNvSpPr/>
          <p:nvPr/>
        </p:nvSpPr>
        <p:spPr>
          <a:xfrm>
            <a:off x="1753026" y="1341438"/>
            <a:ext cx="1955374" cy="200025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smtClean="0"/>
              <a:t>Préjudices physiques et psycholigiques</a:t>
            </a:r>
            <a:endParaRPr lang="it-IT" b="1" dirty="0"/>
          </a:p>
        </p:txBody>
      </p:sp>
      <p:cxnSp>
        <p:nvCxnSpPr>
          <p:cNvPr id="9" name="Connettore 2 8"/>
          <p:cNvCxnSpPr>
            <a:cxnSpLocks noChangeShapeType="1"/>
          </p:cNvCxnSpPr>
          <p:nvPr/>
        </p:nvCxnSpPr>
        <p:spPr bwMode="auto">
          <a:xfrm>
            <a:off x="3708400" y="2205038"/>
            <a:ext cx="577850" cy="9525"/>
          </a:xfrm>
          <a:prstGeom prst="straightConnector1">
            <a:avLst/>
          </a:prstGeom>
          <a:ln>
            <a:solidFill>
              <a:schemeClr val="tx1">
                <a:lumMod val="75000"/>
                <a:lumOff val="25000"/>
              </a:schemeClr>
            </a:solidFill>
            <a:headEnd/>
            <a:tailEnd type="arrow" w="med" len="med"/>
          </a:ln>
        </p:spPr>
        <p:style>
          <a:lnRef idx="1">
            <a:schemeClr val="dk1"/>
          </a:lnRef>
          <a:fillRef idx="0">
            <a:schemeClr val="dk1"/>
          </a:fillRef>
          <a:effectRef idx="0">
            <a:schemeClr val="dk1"/>
          </a:effectRef>
          <a:fontRef idx="minor">
            <a:schemeClr val="tx1"/>
          </a:fontRef>
        </p:style>
      </p:cxnSp>
      <p:cxnSp>
        <p:nvCxnSpPr>
          <p:cNvPr id="10" name="Connettore 2 9"/>
          <p:cNvCxnSpPr>
            <a:cxnSpLocks noChangeShapeType="1"/>
          </p:cNvCxnSpPr>
          <p:nvPr/>
        </p:nvCxnSpPr>
        <p:spPr bwMode="auto">
          <a:xfrm flipV="1">
            <a:off x="3708400" y="3573463"/>
            <a:ext cx="649288" cy="0"/>
          </a:xfrm>
          <a:prstGeom prst="straightConnector1">
            <a:avLst/>
          </a:prstGeom>
          <a:ln>
            <a:solidFill>
              <a:schemeClr val="tx1">
                <a:lumMod val="75000"/>
                <a:lumOff val="25000"/>
              </a:schemeClr>
            </a:solidFill>
            <a:headEnd/>
            <a:tailEnd type="arrow" w="med" len="med"/>
          </a:ln>
        </p:spPr>
        <p:style>
          <a:lnRef idx="1">
            <a:schemeClr val="dk1"/>
          </a:lnRef>
          <a:fillRef idx="0">
            <a:schemeClr val="dk1"/>
          </a:fillRef>
          <a:effectRef idx="0">
            <a:schemeClr val="dk1"/>
          </a:effectRef>
          <a:fontRef idx="minor">
            <a:schemeClr val="tx1"/>
          </a:fontRef>
        </p:style>
      </p:cxnSp>
      <p:sp>
        <p:nvSpPr>
          <p:cNvPr id="11" name="Esplosione 2 10"/>
          <p:cNvSpPr/>
          <p:nvPr/>
        </p:nvSpPr>
        <p:spPr>
          <a:xfrm rot="21093428">
            <a:off x="-32205" y="3852290"/>
            <a:ext cx="2763768" cy="2686050"/>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it-IT" b="1" dirty="0" smtClean="0"/>
              <a:t>Violation des droits de l’homme</a:t>
            </a:r>
            <a:endParaRPr lang="it-IT" b="1" dirty="0"/>
          </a:p>
        </p:txBody>
      </p:sp>
      <p:sp>
        <p:nvSpPr>
          <p:cNvPr id="12" name="Rettangolo arrotondato 11"/>
          <p:cNvSpPr/>
          <p:nvPr/>
        </p:nvSpPr>
        <p:spPr>
          <a:xfrm>
            <a:off x="4427538" y="1628775"/>
            <a:ext cx="2000250" cy="1143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it-IT" b="1" dirty="0" smtClean="0">
                <a:solidFill>
                  <a:schemeClr val="bg1"/>
                </a:solidFill>
              </a:rPr>
              <a:t>Indémnisationet </a:t>
            </a:r>
            <a:r>
              <a:rPr lang="it-IT" b="1" dirty="0">
                <a:solidFill>
                  <a:schemeClr val="bg1"/>
                </a:solidFill>
              </a:rPr>
              <a:t>satisfaction</a:t>
            </a:r>
          </a:p>
        </p:txBody>
      </p:sp>
      <p:sp>
        <p:nvSpPr>
          <p:cNvPr id="13" name="Rettangolo arrotondato 12"/>
          <p:cNvSpPr/>
          <p:nvPr/>
        </p:nvSpPr>
        <p:spPr>
          <a:xfrm>
            <a:off x="4427538" y="3213100"/>
            <a:ext cx="2000250" cy="785813"/>
          </a:xfrm>
          <a:prstGeom prst="roundRect">
            <a:avLst/>
          </a:prstGeom>
          <a:solidFill>
            <a:schemeClr val="accent5">
              <a:alpha val="8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it-IT" b="1" dirty="0" err="1">
                <a:solidFill>
                  <a:srgbClr val="FFFFFF"/>
                </a:solidFill>
              </a:rPr>
              <a:t>Restitution</a:t>
            </a:r>
            <a:endParaRPr lang="it-IT" b="1" dirty="0">
              <a:solidFill>
                <a:srgbClr val="FFFFFF"/>
              </a:solidFill>
            </a:endParaRPr>
          </a:p>
        </p:txBody>
      </p:sp>
      <p:sp>
        <p:nvSpPr>
          <p:cNvPr id="15" name="Rettangolo arrotondato 14"/>
          <p:cNvSpPr/>
          <p:nvPr/>
        </p:nvSpPr>
        <p:spPr>
          <a:xfrm>
            <a:off x="4427538" y="4724400"/>
            <a:ext cx="2000250" cy="785813"/>
          </a:xfrm>
          <a:prstGeom prst="roundRect">
            <a:avLst/>
          </a:prstGeom>
          <a:solidFill>
            <a:schemeClr val="accent5">
              <a:alpha val="8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it-IT" b="1" dirty="0" err="1">
                <a:solidFill>
                  <a:srgbClr val="FFFFFF"/>
                </a:solidFill>
              </a:rPr>
              <a:t>Compensation</a:t>
            </a:r>
            <a:endParaRPr lang="it-IT" b="1" dirty="0">
              <a:solidFill>
                <a:srgbClr val="FFFFFF"/>
              </a:solidFill>
            </a:endParaRPr>
          </a:p>
        </p:txBody>
      </p:sp>
      <p:cxnSp>
        <p:nvCxnSpPr>
          <p:cNvPr id="18" name="Connettore 2 17"/>
          <p:cNvCxnSpPr>
            <a:cxnSpLocks noChangeShapeType="1"/>
          </p:cNvCxnSpPr>
          <p:nvPr/>
        </p:nvCxnSpPr>
        <p:spPr bwMode="auto">
          <a:xfrm rot="5400000">
            <a:off x="5114132" y="4326731"/>
            <a:ext cx="501650" cy="1587"/>
          </a:xfrm>
          <a:prstGeom prst="straightConnector1">
            <a:avLst/>
          </a:prstGeom>
          <a:ln>
            <a:solidFill>
              <a:schemeClr val="tx1">
                <a:lumMod val="75000"/>
                <a:lumOff val="25000"/>
              </a:schemeClr>
            </a:solidFill>
            <a:headEnd/>
            <a:tailEnd type="arrow" w="med" len="med"/>
          </a:ln>
        </p:spPr>
        <p:style>
          <a:lnRef idx="1">
            <a:schemeClr val="dk1"/>
          </a:lnRef>
          <a:fillRef idx="0">
            <a:schemeClr val="dk1"/>
          </a:fillRef>
          <a:effectRef idx="0">
            <a:schemeClr val="dk1"/>
          </a:effectRef>
          <a:fontRef idx="minor">
            <a:schemeClr val="tx1"/>
          </a:fontRef>
        </p:style>
      </p:cxnSp>
      <p:sp>
        <p:nvSpPr>
          <p:cNvPr id="29708" name="CasellaDiTesto 20"/>
          <p:cNvSpPr txBox="1">
            <a:spLocks noChangeArrowheads="1"/>
          </p:cNvSpPr>
          <p:nvPr/>
        </p:nvSpPr>
        <p:spPr bwMode="auto">
          <a:xfrm>
            <a:off x="6569200" y="1186770"/>
            <a:ext cx="2323279"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it-IT" dirty="0" smtClean="0">
                <a:latin typeface="Century Gothic"/>
                <a:cs typeface="Century Gothic"/>
              </a:rPr>
              <a:t>Quel type de remède?</a:t>
            </a:r>
            <a:endParaRPr lang="it-IT" dirty="0">
              <a:latin typeface="Century Gothic"/>
              <a:cs typeface="Century Gothic"/>
            </a:endParaRPr>
          </a:p>
          <a:p>
            <a:pPr eaLnBrk="1" hangingPunct="1"/>
            <a:endParaRPr lang="it-IT" sz="1400" dirty="0">
              <a:latin typeface="Century Gothic"/>
              <a:cs typeface="Century Gothic"/>
            </a:endParaRPr>
          </a:p>
          <a:p>
            <a:pPr eaLnBrk="1" hangingPunct="1"/>
            <a:r>
              <a:rPr lang="it-IT" dirty="0" smtClean="0">
                <a:latin typeface="Century Gothic"/>
                <a:cs typeface="Century Gothic"/>
              </a:rPr>
              <a:t>Qui est responsble?</a:t>
            </a:r>
            <a:endParaRPr lang="it-IT" dirty="0">
              <a:latin typeface="Century Gothic"/>
              <a:cs typeface="Century Gothic"/>
            </a:endParaRPr>
          </a:p>
          <a:p>
            <a:pPr eaLnBrk="1" hangingPunct="1"/>
            <a:endParaRPr lang="it-IT" sz="1400" dirty="0">
              <a:latin typeface="Century Gothic"/>
              <a:cs typeface="Century Gothic"/>
            </a:endParaRPr>
          </a:p>
          <a:p>
            <a:pPr eaLnBrk="1" hangingPunct="1"/>
            <a:r>
              <a:rPr lang="it-IT" dirty="0" smtClean="0">
                <a:latin typeface="Century Gothic"/>
                <a:cs typeface="Century Gothic"/>
              </a:rPr>
              <a:t>Comment le système recours fonctionne t-il?</a:t>
            </a:r>
            <a:endParaRPr lang="it-IT" dirty="0">
              <a:latin typeface="Century Gothic"/>
              <a:cs typeface="Century Gothic"/>
            </a:endParaRPr>
          </a:p>
          <a:p>
            <a:pPr eaLnBrk="1" hangingPunct="1"/>
            <a:endParaRPr lang="it-IT" sz="1400" dirty="0">
              <a:latin typeface="Century Gothic"/>
              <a:cs typeface="Century Gothic"/>
            </a:endParaRPr>
          </a:p>
          <a:p>
            <a:pPr eaLnBrk="1" hangingPunct="1"/>
            <a:r>
              <a:rPr lang="it-IT" dirty="0" smtClean="0">
                <a:latin typeface="Century Gothic"/>
                <a:cs typeface="Century Gothic"/>
              </a:rPr>
              <a:t>Qui peut faire un recours?</a:t>
            </a:r>
            <a:endParaRPr lang="it-IT" dirty="0">
              <a:latin typeface="Century Gothic"/>
              <a:cs typeface="Century Gothic"/>
            </a:endParaRPr>
          </a:p>
          <a:p>
            <a:pPr eaLnBrk="1" hangingPunct="1"/>
            <a:endParaRPr lang="it-IT" sz="1400" dirty="0">
              <a:latin typeface="Century Gothic"/>
              <a:cs typeface="Century Gothic"/>
            </a:endParaRPr>
          </a:p>
          <a:p>
            <a:pPr eaLnBrk="1" hangingPunct="1"/>
            <a:r>
              <a:rPr lang="it-IT" dirty="0" smtClean="0">
                <a:latin typeface="Century Gothic"/>
                <a:cs typeface="Century Gothic"/>
              </a:rPr>
              <a:t>Comment la restitutions des LTB fonctionne t-elle?</a:t>
            </a:r>
            <a:endParaRPr lang="it-IT" dirty="0">
              <a:latin typeface="Century Gothic"/>
              <a:cs typeface="Century Gothic"/>
            </a:endParaRPr>
          </a:p>
          <a:p>
            <a:pPr eaLnBrk="1" hangingPunct="1"/>
            <a:endParaRPr lang="it-IT" sz="1400" dirty="0">
              <a:latin typeface="Century Gothic"/>
              <a:cs typeface="Century Gothic"/>
            </a:endParaRPr>
          </a:p>
          <a:p>
            <a:pPr eaLnBrk="1" hangingPunct="1"/>
            <a:r>
              <a:rPr lang="it-IT" dirty="0" smtClean="0">
                <a:latin typeface="Century Gothic"/>
                <a:cs typeface="Century Gothic"/>
              </a:rPr>
              <a:t>Comment se décide l’indémnisation?</a:t>
            </a:r>
            <a:endParaRPr lang="it-IT" dirty="0">
              <a:latin typeface="Century Gothic"/>
              <a:cs typeface="Century Gothic"/>
            </a:endParaRPr>
          </a:p>
        </p:txBody>
      </p:sp>
      <p:sp>
        <p:nvSpPr>
          <p:cNvPr id="25" name="Freccia a destra 24"/>
          <p:cNvSpPr/>
          <p:nvPr/>
        </p:nvSpPr>
        <p:spPr>
          <a:xfrm rot="4384344">
            <a:off x="-355600" y="1738313"/>
            <a:ext cx="2071687" cy="12398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it-IT" b="1" dirty="0"/>
              <a:t>D</a:t>
            </a:r>
            <a:r>
              <a:rPr lang="it-IT" b="1" dirty="0" smtClean="0"/>
              <a:t>éplacement</a:t>
            </a:r>
            <a:endParaRPr lang="it-IT" b="1" dirty="0"/>
          </a:p>
        </p:txBody>
      </p:sp>
    </p:spTree>
    <p:extLst>
      <p:ext uri="{BB962C8B-B14F-4D97-AF65-F5344CB8AC3E}">
        <p14:creationId xmlns:p14="http://schemas.microsoft.com/office/powerpoint/2010/main" val="322557951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0.7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1"/>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1"/>
                                          </p:val>
                                        </p:tav>
                                        <p:tav tm="100000">
                                          <p:val>
                                            <p:strVal val="#ppt_x"/>
                                          </p:val>
                                        </p:tav>
                                      </p:tavLst>
                                    </p:anim>
                                    <p:anim calcmode="lin" valueType="num">
                                      <p:cBhvr>
                                        <p:cTn id="3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strVal val="#ppt_w*0.70"/>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Effect transition="in" filter="fade">
                                      <p:cBhvr>
                                        <p:cTn id="37" dur="1000"/>
                                        <p:tgtEl>
                                          <p:spTgt spid="12"/>
                                        </p:tgtEl>
                                      </p:cBhvr>
                                    </p:animEffect>
                                  </p:childTnLst>
                                </p:cTn>
                              </p:par>
                              <p:par>
                                <p:cTn id="38" presetID="55"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strVal val="#ppt_w*0.70"/>
                                          </p:val>
                                        </p:tav>
                                        <p:tav tm="100000">
                                          <p:val>
                                            <p:strVal val="#ppt_w"/>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animEffect transition="in" filter="fade">
                                      <p:cBhvr>
                                        <p:cTn id="42" dur="10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strVal val="#ppt_w*0.70"/>
                                          </p:val>
                                        </p:tav>
                                        <p:tav tm="100000">
                                          <p:val>
                                            <p:strVal val="#ppt_w"/>
                                          </p:val>
                                        </p:tav>
                                      </p:tavLst>
                                    </p:anim>
                                    <p:anim calcmode="lin" valueType="num">
                                      <p:cBhvr>
                                        <p:cTn id="48" dur="1000" fill="hold"/>
                                        <p:tgtEl>
                                          <p:spTgt spid="13"/>
                                        </p:tgtEl>
                                        <p:attrNameLst>
                                          <p:attrName>ppt_h</p:attrName>
                                        </p:attrNameLst>
                                      </p:cBhvr>
                                      <p:tavLst>
                                        <p:tav tm="0">
                                          <p:val>
                                            <p:strVal val="#ppt_h"/>
                                          </p:val>
                                        </p:tav>
                                        <p:tav tm="100000">
                                          <p:val>
                                            <p:strVal val="#ppt_h"/>
                                          </p:val>
                                        </p:tav>
                                      </p:tavLst>
                                    </p:anim>
                                    <p:animEffect transition="in" filter="fade">
                                      <p:cBhvr>
                                        <p:cTn id="49" dur="1000"/>
                                        <p:tgtEl>
                                          <p:spTgt spid="13"/>
                                        </p:tgtEl>
                                      </p:cBhvr>
                                    </p:animEffect>
                                  </p:childTnLst>
                                </p:cTn>
                              </p:par>
                              <p:par>
                                <p:cTn id="50" presetID="55"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strVal val="#ppt_w*0.70"/>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Effect transition="in" filter="fade">
                                      <p:cBhvr>
                                        <p:cTn id="54" dur="1000"/>
                                        <p:tgtEl>
                                          <p:spTgt spid="1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5"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strVal val="#ppt_w*0.70"/>
                                          </p:val>
                                        </p:tav>
                                        <p:tav tm="100000">
                                          <p:val>
                                            <p:strVal val="#ppt_w"/>
                                          </p:val>
                                        </p:tav>
                                      </p:tavLst>
                                    </p:anim>
                                    <p:anim calcmode="lin" valueType="num">
                                      <p:cBhvr>
                                        <p:cTn id="60" dur="1000" fill="hold"/>
                                        <p:tgtEl>
                                          <p:spTgt spid="18"/>
                                        </p:tgtEl>
                                        <p:attrNameLst>
                                          <p:attrName>ppt_h</p:attrName>
                                        </p:attrNameLst>
                                      </p:cBhvr>
                                      <p:tavLst>
                                        <p:tav tm="0">
                                          <p:val>
                                            <p:strVal val="#ppt_h"/>
                                          </p:val>
                                        </p:tav>
                                        <p:tav tm="100000">
                                          <p:val>
                                            <p:strVal val="#ppt_h"/>
                                          </p:val>
                                        </p:tav>
                                      </p:tavLst>
                                    </p:anim>
                                    <p:animEffect transition="in" filter="fade">
                                      <p:cBhvr>
                                        <p:cTn id="61" dur="1000"/>
                                        <p:tgtEl>
                                          <p:spTgt spid="18"/>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strVal val="#ppt_w*0.70"/>
                                          </p:val>
                                        </p:tav>
                                        <p:tav tm="100000">
                                          <p:val>
                                            <p:strVal val="#ppt_w"/>
                                          </p:val>
                                        </p:tav>
                                      </p:tavLst>
                                    </p:anim>
                                    <p:anim calcmode="lin" valueType="num">
                                      <p:cBhvr>
                                        <p:cTn id="65" dur="1000" fill="hold"/>
                                        <p:tgtEl>
                                          <p:spTgt spid="15"/>
                                        </p:tgtEl>
                                        <p:attrNameLst>
                                          <p:attrName>ppt_h</p:attrName>
                                        </p:attrNameLst>
                                      </p:cBhvr>
                                      <p:tavLst>
                                        <p:tav tm="0">
                                          <p:val>
                                            <p:strVal val="#ppt_h"/>
                                          </p:val>
                                        </p:tav>
                                        <p:tav tm="100000">
                                          <p:val>
                                            <p:strVal val="#ppt_h"/>
                                          </p:val>
                                        </p:tav>
                                      </p:tavLst>
                                    </p:anim>
                                    <p:animEffect transition="in" filter="fade">
                                      <p:cBhvr>
                                        <p:cTn id="66" dur="1000"/>
                                        <p:tgtEl>
                                          <p:spTgt spid="1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8" presetClass="entr" presetSubtype="12" fill="hold" grpId="0" nodeType="clickEffect">
                                  <p:stCondLst>
                                    <p:cond delay="0"/>
                                  </p:stCondLst>
                                  <p:childTnLst>
                                    <p:set>
                                      <p:cBhvr>
                                        <p:cTn id="70" dur="1" fill="hold">
                                          <p:stCondLst>
                                            <p:cond delay="0"/>
                                          </p:stCondLst>
                                        </p:cTn>
                                        <p:tgtEl>
                                          <p:spTgt spid="29708"/>
                                        </p:tgtEl>
                                        <p:attrNameLst>
                                          <p:attrName>style.visibility</p:attrName>
                                        </p:attrNameLst>
                                      </p:cBhvr>
                                      <p:to>
                                        <p:strVal val="visible"/>
                                      </p:to>
                                    </p:set>
                                    <p:animEffect transition="in" filter="strips(downLeft)">
                                      <p:cBhvr>
                                        <p:cTn id="71"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2" grpId="0" animBg="1"/>
      <p:bldP spid="13" grpId="0" animBg="1"/>
      <p:bldP spid="15" grpId="0" animBg="1"/>
      <p:bldP spid="29708" grpId="0"/>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olo 1"/>
          <p:cNvSpPr>
            <a:spLocks noGrp="1"/>
          </p:cNvSpPr>
          <p:nvPr>
            <p:ph type="title"/>
          </p:nvPr>
        </p:nvSpPr>
        <p:spPr>
          <a:xfrm>
            <a:off x="457200" y="0"/>
            <a:ext cx="8229600" cy="1268413"/>
          </a:xfrm>
        </p:spPr>
        <p:txBody>
          <a:bodyPr/>
          <a:lstStyle/>
          <a:p>
            <a:pPr eaLnBrk="1" hangingPunct="1"/>
            <a:r>
              <a:rPr lang="it-IT" sz="3600" b="1" dirty="0">
                <a:latin typeface="Century Gothic"/>
                <a:ea typeface="MS PGothic" charset="0"/>
                <a:cs typeface="Century Gothic"/>
              </a:rPr>
              <a:t>Validation </a:t>
            </a:r>
            <a:r>
              <a:rPr lang="it-IT" b="1" dirty="0" smtClean="0">
                <a:latin typeface="Century Gothic"/>
                <a:ea typeface="MS PGothic" charset="0"/>
                <a:cs typeface="Century Gothic"/>
              </a:rPr>
              <a:t>et</a:t>
            </a:r>
            <a:r>
              <a:rPr lang="it-IT" sz="3600" b="1" dirty="0" smtClean="0">
                <a:latin typeface="Century Gothic"/>
                <a:ea typeface="MS PGothic" charset="0"/>
                <a:cs typeface="Century Gothic"/>
              </a:rPr>
              <a:t> </a:t>
            </a:r>
            <a:r>
              <a:rPr lang="it-IT" sz="3600" b="1" dirty="0">
                <a:latin typeface="Century Gothic"/>
                <a:ea typeface="MS PGothic" charset="0"/>
                <a:cs typeface="Century Gothic"/>
              </a:rPr>
              <a:t>adoption</a:t>
            </a:r>
          </a:p>
        </p:txBody>
      </p:sp>
      <p:sp>
        <p:nvSpPr>
          <p:cNvPr id="70659" name="Segnaposto testo 4"/>
          <p:cNvSpPr>
            <a:spLocks noGrp="1"/>
          </p:cNvSpPr>
          <p:nvPr>
            <p:ph type="body" idx="1"/>
          </p:nvPr>
        </p:nvSpPr>
        <p:spPr>
          <a:xfrm>
            <a:off x="457200" y="1524595"/>
            <a:ext cx="4040188" cy="647700"/>
          </a:xfrm>
        </p:spPr>
        <p:txBody>
          <a:bodyPr/>
          <a:lstStyle/>
          <a:p>
            <a:pPr eaLnBrk="1" hangingPunct="1"/>
            <a:r>
              <a:rPr lang="it-IT" sz="2800" b="1" dirty="0" smtClean="0">
                <a:latin typeface="Century Gothic"/>
                <a:ea typeface="MS PGothic" charset="0"/>
                <a:cs typeface="Century Gothic"/>
              </a:rPr>
              <a:t>Validation ou pas?</a:t>
            </a:r>
            <a:endParaRPr lang="it-IT" sz="2800" b="1" dirty="0">
              <a:latin typeface="Century Gothic"/>
              <a:ea typeface="MS PGothic" charset="0"/>
              <a:cs typeface="Century Gothic"/>
            </a:endParaRPr>
          </a:p>
        </p:txBody>
      </p:sp>
      <p:sp>
        <p:nvSpPr>
          <p:cNvPr id="70660" name="Segnaposto contenuto 2"/>
          <p:cNvSpPr>
            <a:spLocks noGrp="1"/>
          </p:cNvSpPr>
          <p:nvPr>
            <p:ph sz="half" idx="2"/>
          </p:nvPr>
        </p:nvSpPr>
        <p:spPr>
          <a:xfrm>
            <a:off x="457200" y="2243732"/>
            <a:ext cx="3971925" cy="4065588"/>
          </a:xfrm>
        </p:spPr>
        <p:txBody>
          <a:bodyPr>
            <a:normAutofit/>
          </a:bodyPr>
          <a:lstStyle/>
          <a:p>
            <a:pPr eaLnBrk="1" hangingPunct="1">
              <a:buFont typeface="Wingdings" charset="2"/>
              <a:buChar char="§"/>
            </a:pPr>
            <a:r>
              <a:rPr lang="it-IT" sz="2400" dirty="0" smtClean="0">
                <a:latin typeface="Century Gothic"/>
                <a:ea typeface="MS PGothic" charset="0"/>
                <a:cs typeface="Century Gothic"/>
              </a:rPr>
              <a:t>Pour consolider le contenu du texte de l’instrument </a:t>
            </a:r>
          </a:p>
          <a:p>
            <a:pPr eaLnBrk="1" hangingPunct="1">
              <a:buFont typeface="Wingdings" charset="2"/>
              <a:buChar char="§"/>
            </a:pPr>
            <a:r>
              <a:rPr lang="it-IT" sz="2400" dirty="0" smtClean="0">
                <a:latin typeface="Century Gothic"/>
                <a:ea typeface="MS PGothic" charset="0"/>
                <a:cs typeface="Century Gothic"/>
              </a:rPr>
              <a:t>Pour obtenir le soutien de toutes les parties prenantes</a:t>
            </a:r>
            <a:endParaRPr lang="it-IT" sz="2400" dirty="0">
              <a:latin typeface="Century Gothic"/>
              <a:ea typeface="MS PGothic" charset="0"/>
              <a:cs typeface="Century Gothic"/>
            </a:endParaRPr>
          </a:p>
          <a:p>
            <a:pPr eaLnBrk="1" hangingPunct="1">
              <a:buFont typeface="Wingdings" charset="2"/>
              <a:buChar char="§"/>
            </a:pPr>
            <a:r>
              <a:rPr lang="it-IT" sz="2400" dirty="0" smtClean="0">
                <a:latin typeface="Century Gothic"/>
                <a:ea typeface="MS PGothic" charset="0"/>
                <a:cs typeface="Century Gothic"/>
              </a:rPr>
              <a:t>Déterminer qui y prendra part</a:t>
            </a:r>
            <a:endParaRPr lang="it-IT" sz="1600" dirty="0">
              <a:latin typeface="Century Gothic"/>
              <a:ea typeface="MS PGothic" charset="0"/>
              <a:cs typeface="Century Gothic"/>
            </a:endParaRPr>
          </a:p>
          <a:p>
            <a:pPr eaLnBrk="1" hangingPunct="1">
              <a:buFont typeface="Wingdings" charset="2"/>
              <a:buChar char="§"/>
            </a:pPr>
            <a:endParaRPr lang="it-IT" sz="1600" dirty="0">
              <a:latin typeface="Century Gothic"/>
              <a:ea typeface="MS PGothic" charset="0"/>
              <a:cs typeface="Century Gothic"/>
            </a:endParaRPr>
          </a:p>
        </p:txBody>
      </p:sp>
      <p:sp>
        <p:nvSpPr>
          <p:cNvPr id="70661" name="Segnaposto testo 5"/>
          <p:cNvSpPr>
            <a:spLocks noGrp="1"/>
          </p:cNvSpPr>
          <p:nvPr>
            <p:ph type="body" sz="quarter" idx="3"/>
          </p:nvPr>
        </p:nvSpPr>
        <p:spPr>
          <a:xfrm>
            <a:off x="4500563" y="1524595"/>
            <a:ext cx="4041775" cy="639762"/>
          </a:xfrm>
        </p:spPr>
        <p:txBody>
          <a:bodyPr/>
          <a:lstStyle/>
          <a:p>
            <a:pPr eaLnBrk="1" hangingPunct="1"/>
            <a:r>
              <a:rPr lang="it-IT" sz="2800" b="1">
                <a:latin typeface="Century Gothic"/>
                <a:ea typeface="MS PGothic" charset="0"/>
                <a:cs typeface="Century Gothic"/>
              </a:rPr>
              <a:t> Adoption</a:t>
            </a:r>
          </a:p>
        </p:txBody>
      </p:sp>
      <p:sp>
        <p:nvSpPr>
          <p:cNvPr id="70662" name="Segnaposto contenuto 6"/>
          <p:cNvSpPr>
            <a:spLocks noGrp="1"/>
          </p:cNvSpPr>
          <p:nvPr>
            <p:ph sz="quarter" idx="4"/>
          </p:nvPr>
        </p:nvSpPr>
        <p:spPr>
          <a:xfrm>
            <a:off x="4643438" y="2243732"/>
            <a:ext cx="4177034" cy="3951288"/>
          </a:xfrm>
        </p:spPr>
        <p:txBody>
          <a:bodyPr>
            <a:normAutofit lnSpcReduction="10000"/>
          </a:bodyPr>
          <a:lstStyle/>
          <a:p>
            <a:pPr eaLnBrk="1" hangingPunct="1">
              <a:buFont typeface="Wingdings" charset="2"/>
              <a:buChar char="§"/>
            </a:pPr>
            <a:r>
              <a:rPr lang="it-IT" sz="2400" dirty="0" smtClean="0">
                <a:latin typeface="Century Gothic"/>
                <a:ea typeface="MS PGothic" charset="0"/>
                <a:cs typeface="Century Gothic"/>
              </a:rPr>
              <a:t>Expression cruciale de l’engagement étatique</a:t>
            </a:r>
            <a:endParaRPr lang="it-IT" sz="2400" dirty="0">
              <a:latin typeface="Century Gothic"/>
              <a:ea typeface="MS PGothic" charset="0"/>
              <a:cs typeface="Century Gothic"/>
            </a:endParaRPr>
          </a:p>
          <a:p>
            <a:pPr eaLnBrk="1" hangingPunct="1">
              <a:buFont typeface="Wingdings" charset="2"/>
              <a:buChar char="§"/>
            </a:pPr>
            <a:r>
              <a:rPr lang="it-IT" sz="2400" dirty="0">
                <a:ea typeface="MS PGothic" charset="0"/>
                <a:cs typeface="Century Gothic"/>
              </a:rPr>
              <a:t>Délibérations finales et amendements </a:t>
            </a:r>
            <a:endParaRPr lang="it-IT" sz="2400" dirty="0" smtClean="0">
              <a:ea typeface="MS PGothic" charset="0"/>
              <a:cs typeface="Century Gothic"/>
            </a:endParaRPr>
          </a:p>
          <a:p>
            <a:pPr eaLnBrk="1" hangingPunct="1">
              <a:buFont typeface="Wingdings" charset="2"/>
              <a:buChar char="§"/>
            </a:pPr>
            <a:r>
              <a:rPr lang="it-IT" sz="2400" dirty="0" smtClean="0">
                <a:ea typeface="MS PGothic" charset="0"/>
                <a:cs typeface="Century Gothic"/>
              </a:rPr>
              <a:t>Texte </a:t>
            </a:r>
            <a:r>
              <a:rPr lang="it-IT" sz="2400" dirty="0" smtClean="0">
                <a:latin typeface="Century Gothic"/>
                <a:ea typeface="MS PGothic" charset="0"/>
                <a:cs typeface="Century Gothic"/>
              </a:rPr>
              <a:t>finalisé et </a:t>
            </a:r>
            <a:r>
              <a:rPr lang="it-IT" sz="2400" dirty="0">
                <a:latin typeface="Century Gothic"/>
                <a:ea typeface="MS PGothic" charset="0"/>
                <a:cs typeface="Century Gothic"/>
              </a:rPr>
              <a:t>applicable </a:t>
            </a:r>
          </a:p>
          <a:p>
            <a:pPr eaLnBrk="1" hangingPunct="1">
              <a:buFont typeface="Wingdings" charset="2"/>
              <a:buChar char="§"/>
            </a:pPr>
            <a:r>
              <a:rPr lang="it-IT" sz="2400" dirty="0" smtClean="0">
                <a:latin typeface="Century Gothic"/>
                <a:ea typeface="MS PGothic" charset="0"/>
                <a:cs typeface="Century Gothic"/>
              </a:rPr>
              <a:t>Adoption conformément aux procédures nationales</a:t>
            </a:r>
            <a:endParaRPr lang="it-IT" sz="2400" dirty="0">
              <a:latin typeface="Century Gothic"/>
              <a:ea typeface="MS PGothic" charset="0"/>
              <a:cs typeface="Century Gothic"/>
            </a:endParaRPr>
          </a:p>
        </p:txBody>
      </p:sp>
    </p:spTree>
    <p:extLst>
      <p:ext uri="{BB962C8B-B14F-4D97-AF65-F5344CB8AC3E}">
        <p14:creationId xmlns:p14="http://schemas.microsoft.com/office/powerpoint/2010/main" val="3612233284"/>
      </p:ext>
    </p:extLst>
  </p:cSld>
  <p:clrMapOvr>
    <a:masterClrMapping/>
  </p:clrMapOvr>
  <p:transition xmlns:p14="http://schemas.microsoft.com/office/powerpoint/2010/mai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1"/>
          <p:cNvSpPr>
            <a:spLocks noGrp="1"/>
          </p:cNvSpPr>
          <p:nvPr>
            <p:ph type="title"/>
          </p:nvPr>
        </p:nvSpPr>
        <p:spPr>
          <a:xfrm>
            <a:off x="457200" y="0"/>
            <a:ext cx="8229600" cy="1341438"/>
          </a:xfrm>
        </p:spPr>
        <p:txBody>
          <a:bodyPr/>
          <a:lstStyle/>
          <a:p>
            <a:pPr eaLnBrk="1" hangingPunct="1"/>
            <a:r>
              <a:rPr lang="fr-FR" sz="3600" b="1">
                <a:latin typeface="Calibri" charset="0"/>
                <a:ea typeface="MS PGothic" charset="0"/>
              </a:rPr>
              <a:t>Validation and adoption</a:t>
            </a:r>
          </a:p>
        </p:txBody>
      </p:sp>
      <p:sp>
        <p:nvSpPr>
          <p:cNvPr id="5" name="Freccia in giù 4"/>
          <p:cNvSpPr/>
          <p:nvPr/>
        </p:nvSpPr>
        <p:spPr>
          <a:xfrm rot="20112584">
            <a:off x="4849388" y="1644650"/>
            <a:ext cx="744538" cy="147161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it-IT" dirty="0">
              <a:solidFill>
                <a:srgbClr val="FF0000"/>
              </a:solidFill>
            </a:endParaRPr>
          </a:p>
        </p:txBody>
      </p:sp>
      <p:pic>
        <p:nvPicPr>
          <p:cNvPr id="3" name="Espace réservé du contenu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3204550"/>
            <a:ext cx="7500118" cy="2168666"/>
          </a:xfrm>
        </p:spPr>
      </p:pic>
    </p:spTree>
    <p:extLst>
      <p:ext uri="{BB962C8B-B14F-4D97-AF65-F5344CB8AC3E}">
        <p14:creationId xmlns:p14="http://schemas.microsoft.com/office/powerpoint/2010/main" val="22968383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olo 28"/>
          <p:cNvSpPr>
            <a:spLocks noGrp="1"/>
          </p:cNvSpPr>
          <p:nvPr>
            <p:ph type="title"/>
          </p:nvPr>
        </p:nvSpPr>
        <p:spPr>
          <a:xfrm>
            <a:off x="457200" y="0"/>
            <a:ext cx="8229600" cy="1268413"/>
          </a:xfrm>
        </p:spPr>
        <p:txBody>
          <a:bodyPr/>
          <a:lstStyle/>
          <a:p>
            <a:pPr eaLnBrk="1" hangingPunct="1"/>
            <a:r>
              <a:rPr lang="it-IT" sz="3600" b="1">
                <a:latin typeface="Calibri" charset="0"/>
                <a:ea typeface="MS PGothic" charset="0"/>
              </a:rPr>
              <a:t>Conclusions</a:t>
            </a:r>
          </a:p>
        </p:txBody>
      </p:sp>
      <p:sp>
        <p:nvSpPr>
          <p:cNvPr id="25604" name="Segnaposto contenuto 29"/>
          <p:cNvSpPr>
            <a:spLocks noGrp="1"/>
          </p:cNvSpPr>
          <p:nvPr>
            <p:ph sz="half" idx="2"/>
          </p:nvPr>
        </p:nvSpPr>
        <p:spPr>
          <a:xfrm>
            <a:off x="323850" y="1556792"/>
            <a:ext cx="5832326" cy="4752527"/>
          </a:xfrm>
        </p:spPr>
        <p:txBody>
          <a:bodyPr>
            <a:noAutofit/>
          </a:bodyPr>
          <a:lstStyle/>
          <a:p>
            <a:pPr eaLnBrk="1" hangingPunct="1">
              <a:buFont typeface="Wingdings" charset="2"/>
              <a:buChar char="§"/>
            </a:pPr>
            <a:r>
              <a:rPr lang="it-IT" sz="2300" dirty="0" smtClean="0">
                <a:latin typeface="Century Gothic"/>
                <a:ea typeface="MS PGothic" charset="0"/>
                <a:cs typeface="Century Gothic"/>
              </a:rPr>
              <a:t>Rédiger un instrument national est un processus par étapes qui nécessite une planification rigoureuse</a:t>
            </a:r>
            <a:endParaRPr lang="it-IT" sz="2300" dirty="0">
              <a:latin typeface="Century Gothic"/>
              <a:ea typeface="MS PGothic" charset="0"/>
              <a:cs typeface="Century Gothic"/>
            </a:endParaRPr>
          </a:p>
          <a:p>
            <a:pPr eaLnBrk="1" hangingPunct="1">
              <a:buFont typeface="Wingdings" charset="2"/>
              <a:buChar char="§"/>
            </a:pPr>
            <a:r>
              <a:rPr lang="it-IT" sz="2300" dirty="0" smtClean="0">
                <a:latin typeface="Century Gothic"/>
                <a:ea typeface="MS PGothic" charset="0"/>
                <a:cs typeface="Century Gothic"/>
              </a:rPr>
              <a:t>La participation des PDI et des autres affectés par ledéplacement doit être garantie </a:t>
            </a:r>
          </a:p>
          <a:p>
            <a:pPr eaLnBrk="1" hangingPunct="1">
              <a:buFont typeface="Wingdings" charset="2"/>
              <a:buChar char="§"/>
            </a:pPr>
            <a:r>
              <a:rPr lang="it-IT" sz="2300" dirty="0" smtClean="0">
                <a:latin typeface="Century Gothic"/>
                <a:ea typeface="MS PGothic" charset="0"/>
                <a:cs typeface="Century Gothic"/>
              </a:rPr>
              <a:t>Une loi ou politique doit contenir un minimums de principes et élements essentiels à la protection des PDI </a:t>
            </a:r>
          </a:p>
          <a:p>
            <a:pPr eaLnBrk="1" hangingPunct="1">
              <a:buFont typeface="Wingdings" charset="2"/>
              <a:buChar char="§"/>
            </a:pPr>
            <a:r>
              <a:rPr lang="it-IT" sz="2300" dirty="0" smtClean="0">
                <a:latin typeface="Century Gothic"/>
                <a:ea typeface="MS PGothic" charset="0"/>
                <a:cs typeface="Century Gothic"/>
              </a:rPr>
              <a:t>L’accent doit être mis sur la prévention, les droits </a:t>
            </a:r>
            <a:r>
              <a:rPr lang="it-IT" sz="2300" dirty="0" err="1" smtClean="0">
                <a:latin typeface="Century Gothic"/>
                <a:ea typeface="MS PGothic" charset="0"/>
                <a:cs typeface="Century Gothic"/>
              </a:rPr>
              <a:t>des</a:t>
            </a:r>
            <a:r>
              <a:rPr lang="it-IT" sz="2300" dirty="0" smtClean="0">
                <a:latin typeface="Century Gothic"/>
                <a:ea typeface="MS PGothic" charset="0"/>
                <a:cs typeface="Century Gothic"/>
              </a:rPr>
              <a:t> </a:t>
            </a:r>
            <a:r>
              <a:rPr lang="it-IT" sz="2300" dirty="0" smtClean="0">
                <a:latin typeface="Century Gothic"/>
                <a:ea typeface="MS PGothic" charset="0"/>
                <a:cs typeface="Century Gothic"/>
              </a:rPr>
              <a:t>PDI </a:t>
            </a:r>
            <a:r>
              <a:rPr lang="it-IT" sz="2300" dirty="0" smtClean="0">
                <a:latin typeface="Century Gothic"/>
                <a:ea typeface="MS PGothic" charset="0"/>
                <a:cs typeface="Century Gothic"/>
              </a:rPr>
              <a:t>et les solutions durables</a:t>
            </a:r>
            <a:endParaRPr lang="it-IT" sz="2300" dirty="0">
              <a:latin typeface="Century Gothic"/>
              <a:ea typeface="MS PGothic" charset="0"/>
              <a:cs typeface="Century Gothic"/>
            </a:endParaRPr>
          </a:p>
        </p:txBody>
      </p:sp>
      <p:pic>
        <p:nvPicPr>
          <p:cNvPr id="3" name="Content Placeholder 2"/>
          <p:cNvPicPr>
            <a:picLocks noGrp="1" noChangeAspect="1"/>
          </p:cNvPicPr>
          <p:nvPr>
            <p:ph sz="half" idx="1"/>
          </p:nvPr>
        </p:nvPicPr>
        <p:blipFill>
          <a:blip r:embed="rId3"/>
          <a:srcRect l="-41972" r="-41972"/>
          <a:stretch>
            <a:fillRect/>
          </a:stretch>
        </p:blipFill>
        <p:spPr>
          <a:xfrm>
            <a:off x="5004048" y="980728"/>
            <a:ext cx="4824536" cy="4980456"/>
          </a:xfrm>
        </p:spPr>
      </p:pic>
    </p:spTree>
    <p:extLst>
      <p:ext uri="{BB962C8B-B14F-4D97-AF65-F5344CB8AC3E}">
        <p14:creationId xmlns:p14="http://schemas.microsoft.com/office/powerpoint/2010/main" val="374205344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fade">
                                      <p:cBhvr>
                                        <p:cTn id="7" dur="1000"/>
                                        <p:tgtEl>
                                          <p:spTgt spid="25604">
                                            <p:txEl>
                                              <p:pRg st="0" end="0"/>
                                            </p:txEl>
                                          </p:spTgt>
                                        </p:tgtEl>
                                      </p:cBhvr>
                                    </p:animEffect>
                                    <p:anim calcmode="lin" valueType="num">
                                      <p:cBhvr>
                                        <p:cTn id="8" dur="10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5604">
                                            <p:txEl>
                                              <p:pRg st="1" end="1"/>
                                            </p:txEl>
                                          </p:spTgt>
                                        </p:tgtEl>
                                        <p:attrNameLst>
                                          <p:attrName>style.visibility</p:attrName>
                                        </p:attrNameLst>
                                      </p:cBhvr>
                                      <p:to>
                                        <p:strVal val="visible"/>
                                      </p:to>
                                    </p:set>
                                    <p:animEffect transition="in" filter="fade">
                                      <p:cBhvr>
                                        <p:cTn id="14" dur="1000"/>
                                        <p:tgtEl>
                                          <p:spTgt spid="25604">
                                            <p:txEl>
                                              <p:pRg st="1" end="1"/>
                                            </p:txEl>
                                          </p:spTgt>
                                        </p:tgtEl>
                                      </p:cBhvr>
                                    </p:animEffect>
                                    <p:anim calcmode="lin" valueType="num">
                                      <p:cBhvr>
                                        <p:cTn id="15" dur="1000" fill="hold"/>
                                        <p:tgtEl>
                                          <p:spTgt spid="2560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6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604">
                                            <p:txEl>
                                              <p:pRg st="2" end="2"/>
                                            </p:txEl>
                                          </p:spTgt>
                                        </p:tgtEl>
                                        <p:attrNameLst>
                                          <p:attrName>style.visibility</p:attrName>
                                        </p:attrNameLst>
                                      </p:cBhvr>
                                      <p:to>
                                        <p:strVal val="visible"/>
                                      </p:to>
                                    </p:set>
                                    <p:animEffect transition="in" filter="fade">
                                      <p:cBhvr>
                                        <p:cTn id="21" dur="1000"/>
                                        <p:tgtEl>
                                          <p:spTgt spid="25604">
                                            <p:txEl>
                                              <p:pRg st="2" end="2"/>
                                            </p:txEl>
                                          </p:spTgt>
                                        </p:tgtEl>
                                      </p:cBhvr>
                                    </p:animEffect>
                                    <p:anim calcmode="lin" valueType="num">
                                      <p:cBhvr>
                                        <p:cTn id="22" dur="10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560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604">
                                            <p:txEl>
                                              <p:pRg st="3" end="3"/>
                                            </p:txEl>
                                          </p:spTgt>
                                        </p:tgtEl>
                                        <p:attrNameLst>
                                          <p:attrName>style.visibility</p:attrName>
                                        </p:attrNameLst>
                                      </p:cBhvr>
                                      <p:to>
                                        <p:strVal val="visible"/>
                                      </p:to>
                                    </p:set>
                                    <p:animEffect transition="in" filter="fade">
                                      <p:cBhvr>
                                        <p:cTn id="28" dur="1000"/>
                                        <p:tgtEl>
                                          <p:spTgt spid="25604">
                                            <p:txEl>
                                              <p:pRg st="3" end="3"/>
                                            </p:txEl>
                                          </p:spTgt>
                                        </p:tgtEl>
                                      </p:cBhvr>
                                    </p:animEffect>
                                    <p:anim calcmode="lin" valueType="num">
                                      <p:cBhvr>
                                        <p:cTn id="29" dur="10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560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250825" y="274638"/>
            <a:ext cx="8435975" cy="922337"/>
          </a:xfrm>
        </p:spPr>
        <p:txBody>
          <a:bodyPr/>
          <a:lstStyle/>
          <a:p>
            <a:pPr eaLnBrk="1" hangingPunct="1"/>
            <a:r>
              <a:rPr lang="fr-CH" sz="2800" b="1" dirty="0" smtClean="0">
                <a:latin typeface="Century Gothic" charset="0"/>
                <a:ea typeface="MS PGothic" charset="0"/>
                <a:cs typeface="MS PGothic" charset="0"/>
              </a:rPr>
              <a:t>Checklist</a:t>
            </a:r>
            <a:endParaRPr lang="fr-CH" sz="2800" b="1" dirty="0">
              <a:latin typeface="Century Gothic" charset="0"/>
              <a:ea typeface="MS PGothic" charset="0"/>
              <a:cs typeface="MS PGothic" charset="0"/>
            </a:endParaRPr>
          </a:p>
        </p:txBody>
      </p:sp>
      <p:sp>
        <p:nvSpPr>
          <p:cNvPr id="47106" name="Content Placeholder 2"/>
          <p:cNvSpPr>
            <a:spLocks noGrp="1"/>
          </p:cNvSpPr>
          <p:nvPr>
            <p:ph idx="1"/>
          </p:nvPr>
        </p:nvSpPr>
        <p:spPr>
          <a:xfrm>
            <a:off x="323528" y="1700213"/>
            <a:ext cx="7848872" cy="4393083"/>
          </a:xfrm>
        </p:spPr>
        <p:txBody>
          <a:bodyPr/>
          <a:lstStyle/>
          <a:p>
            <a:pPr eaLnBrk="1" hangingPunct="1">
              <a:buFont typeface="Wingdings" charset="2"/>
              <a:buChar char="§"/>
              <a:defRPr/>
            </a:pPr>
            <a:r>
              <a:rPr lang="en-US" dirty="0" err="1" smtClean="0"/>
              <a:t>Mettre</a:t>
            </a:r>
            <a:r>
              <a:rPr lang="en-US" dirty="0" smtClean="0"/>
              <a:t> </a:t>
            </a:r>
            <a:r>
              <a:rPr lang="en-US" dirty="0" err="1" smtClean="0"/>
              <a:t>en</a:t>
            </a:r>
            <a:r>
              <a:rPr lang="en-US" dirty="0" smtClean="0"/>
              <a:t> place un plan de travail pour le </a:t>
            </a:r>
            <a:r>
              <a:rPr lang="en-US" dirty="0" err="1" smtClean="0"/>
              <a:t>processus</a:t>
            </a:r>
            <a:r>
              <a:rPr lang="en-US" dirty="0" smtClean="0"/>
              <a:t> de </a:t>
            </a:r>
            <a:r>
              <a:rPr lang="en-US" dirty="0" err="1" smtClean="0"/>
              <a:t>rédaction</a:t>
            </a:r>
            <a:r>
              <a:rPr lang="en-US" dirty="0" smtClean="0"/>
              <a:t> </a:t>
            </a:r>
          </a:p>
          <a:p>
            <a:pPr eaLnBrk="1" hangingPunct="1">
              <a:buFont typeface="Wingdings" charset="2"/>
              <a:buChar char="§"/>
              <a:defRPr/>
            </a:pPr>
            <a:r>
              <a:rPr lang="en-US" dirty="0" err="1" smtClean="0"/>
              <a:t>Rédiger</a:t>
            </a:r>
            <a:r>
              <a:rPr lang="en-US" dirty="0" smtClean="0"/>
              <a:t> </a:t>
            </a:r>
            <a:r>
              <a:rPr lang="en-US" dirty="0" err="1" smtClean="0"/>
              <a:t>l’instrument</a:t>
            </a:r>
            <a:r>
              <a:rPr lang="en-US" dirty="0" smtClean="0"/>
              <a:t> national </a:t>
            </a:r>
            <a:r>
              <a:rPr lang="en-US" dirty="0" err="1" smtClean="0"/>
              <a:t>étape</a:t>
            </a:r>
            <a:r>
              <a:rPr lang="en-US" dirty="0" smtClean="0"/>
              <a:t> par </a:t>
            </a:r>
            <a:r>
              <a:rPr lang="en-US" dirty="0" err="1" smtClean="0"/>
              <a:t>étape</a:t>
            </a:r>
            <a:r>
              <a:rPr lang="en-US" dirty="0" smtClean="0"/>
              <a:t> </a:t>
            </a:r>
          </a:p>
          <a:p>
            <a:pPr eaLnBrk="1" hangingPunct="1">
              <a:buFont typeface="Wingdings" charset="2"/>
              <a:buChar char="§"/>
              <a:defRPr/>
            </a:pPr>
            <a:r>
              <a:rPr lang="en-US" dirty="0" err="1" smtClean="0"/>
              <a:t>Diriger</a:t>
            </a:r>
            <a:r>
              <a:rPr lang="en-US" dirty="0" smtClean="0"/>
              <a:t> des consultations </a:t>
            </a:r>
            <a:r>
              <a:rPr lang="en-US" dirty="0" err="1" smtClean="0"/>
              <a:t>inclusives</a:t>
            </a:r>
            <a:r>
              <a:rPr lang="en-US" dirty="0" smtClean="0"/>
              <a:t> et </a:t>
            </a:r>
            <a:r>
              <a:rPr lang="en-US" dirty="0" err="1" smtClean="0"/>
              <a:t>transparentes</a:t>
            </a:r>
            <a:r>
              <a:rPr lang="en-US" dirty="0" smtClean="0"/>
              <a:t> avec les parties </a:t>
            </a:r>
            <a:r>
              <a:rPr lang="en-US" dirty="0" err="1" smtClean="0"/>
              <a:t>prenantes</a:t>
            </a:r>
            <a:r>
              <a:rPr lang="en-US" dirty="0" smtClean="0"/>
              <a:t> </a:t>
            </a:r>
          </a:p>
          <a:p>
            <a:pPr eaLnBrk="1" hangingPunct="1">
              <a:buFont typeface="Wingdings" charset="2"/>
              <a:buChar char="§"/>
              <a:defRPr/>
            </a:pPr>
            <a:r>
              <a:rPr lang="en-US" dirty="0" err="1" smtClean="0"/>
              <a:t>Décider</a:t>
            </a:r>
            <a:r>
              <a:rPr lang="en-US" dirty="0" smtClean="0"/>
              <a:t> de </a:t>
            </a:r>
            <a:r>
              <a:rPr lang="en-US" dirty="0" err="1" smtClean="0"/>
              <a:t>l’opportunité</a:t>
            </a:r>
            <a:r>
              <a:rPr lang="en-US" dirty="0" smtClean="0"/>
              <a:t> d’un </a:t>
            </a:r>
            <a:r>
              <a:rPr lang="en-US" dirty="0" err="1" smtClean="0"/>
              <a:t>processus</a:t>
            </a:r>
            <a:r>
              <a:rPr lang="en-US" dirty="0" smtClean="0"/>
              <a:t> de validation et qui y </a:t>
            </a:r>
            <a:r>
              <a:rPr lang="en-US" dirty="0" err="1" smtClean="0"/>
              <a:t>prendra</a:t>
            </a:r>
            <a:r>
              <a:rPr lang="en-US" dirty="0" smtClean="0"/>
              <a:t> part</a:t>
            </a:r>
            <a:endParaRPr lang="en-US" dirty="0"/>
          </a:p>
          <a:p>
            <a:pPr eaLnBrk="1" hangingPunct="1">
              <a:buFont typeface="Wingdings" charset="2"/>
              <a:buChar char="§"/>
              <a:defRPr/>
            </a:pPr>
            <a:r>
              <a:rPr lang="en-US" dirty="0" err="1" smtClean="0"/>
              <a:t>Valider</a:t>
            </a:r>
            <a:r>
              <a:rPr lang="en-US" dirty="0" smtClean="0"/>
              <a:t> le </a:t>
            </a:r>
            <a:r>
              <a:rPr lang="en-US" dirty="0" err="1" smtClean="0"/>
              <a:t>contenu</a:t>
            </a:r>
            <a:r>
              <a:rPr lang="en-US" dirty="0" smtClean="0"/>
              <a:t> et </a:t>
            </a:r>
            <a:r>
              <a:rPr lang="en-US" dirty="0" err="1" smtClean="0"/>
              <a:t>finaliser</a:t>
            </a:r>
            <a:r>
              <a:rPr lang="en-US" dirty="0" smtClean="0"/>
              <a:t> le </a:t>
            </a:r>
            <a:r>
              <a:rPr lang="en-US" dirty="0" err="1" smtClean="0"/>
              <a:t>texte</a:t>
            </a:r>
            <a:r>
              <a:rPr lang="en-US" dirty="0" smtClean="0"/>
              <a:t> </a:t>
            </a:r>
          </a:p>
          <a:p>
            <a:pPr eaLnBrk="1" hangingPunct="1">
              <a:buFont typeface="Wingdings" charset="2"/>
              <a:buChar char="§"/>
              <a:defRPr/>
            </a:pPr>
            <a:r>
              <a:rPr lang="en-US" dirty="0" smtClean="0"/>
              <a:t>Engager les </a:t>
            </a:r>
            <a:r>
              <a:rPr lang="en-US" dirty="0" err="1" smtClean="0"/>
              <a:t>dernières</a:t>
            </a:r>
            <a:r>
              <a:rPr lang="en-US" dirty="0" smtClean="0"/>
              <a:t> </a:t>
            </a:r>
            <a:r>
              <a:rPr lang="en-US" dirty="0" err="1" smtClean="0"/>
              <a:t>délibérations</a:t>
            </a:r>
            <a:r>
              <a:rPr lang="en-US" dirty="0" smtClean="0"/>
              <a:t> sur le </a:t>
            </a:r>
            <a:r>
              <a:rPr lang="en-US" dirty="0" err="1" smtClean="0"/>
              <a:t>texte</a:t>
            </a:r>
            <a:endParaRPr lang="en-US" dirty="0"/>
          </a:p>
          <a:p>
            <a:pPr eaLnBrk="1" hangingPunct="1">
              <a:buFont typeface="Wingdings" charset="2"/>
              <a:buChar char="§"/>
              <a:defRPr/>
            </a:pPr>
            <a:r>
              <a:rPr lang="en-US" dirty="0" smtClean="0"/>
              <a:t>Adopter le </a:t>
            </a:r>
            <a:r>
              <a:rPr lang="en-US" dirty="0" err="1" smtClean="0"/>
              <a:t>texte</a:t>
            </a:r>
            <a:r>
              <a:rPr lang="en-US" dirty="0" smtClean="0"/>
              <a:t> final</a:t>
            </a:r>
            <a:endParaRPr lang="fr-CH" dirty="0"/>
          </a:p>
        </p:txBody>
      </p:sp>
      <p:pic>
        <p:nvPicPr>
          <p:cNvPr id="4" name="Picture 2" descr="C:\Users\jacopo.giorgi\AppData\Local\Microsoft\Windows\Temporary Internet Files\Content.IE5\U0JMT0WT\MC900297177[1].wmf"/>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084169" y="3933056"/>
            <a:ext cx="1723430"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39481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7675" y="0"/>
            <a:ext cx="8228013" cy="1196975"/>
          </a:xfrm>
        </p:spPr>
        <p:txBody>
          <a:bodyPr/>
          <a:lstStyle/>
          <a:p>
            <a:pPr eaLnBrk="1" hangingPunct="1"/>
            <a:r>
              <a:rPr lang="en-US" b="1" dirty="0" err="1" smtClean="0">
                <a:latin typeface="Century Gothic" charset="0"/>
                <a:ea typeface="MS PGothic" charset="0"/>
                <a:cs typeface="MS PGothic" charset="0"/>
              </a:rPr>
              <a:t>Objectifs</a:t>
            </a:r>
            <a:endParaRPr lang="en-US" b="1" dirty="0">
              <a:latin typeface="Century Gothic" charset="0"/>
              <a:ea typeface="MS PGothic" charset="0"/>
              <a:cs typeface="MS PGothic" charset="0"/>
            </a:endParaRPr>
          </a:p>
        </p:txBody>
      </p:sp>
      <p:sp>
        <p:nvSpPr>
          <p:cNvPr id="9219" name="Rectangle 3"/>
          <p:cNvSpPr>
            <a:spLocks noGrp="1" noChangeArrowheads="1"/>
          </p:cNvSpPr>
          <p:nvPr>
            <p:ph idx="1"/>
          </p:nvPr>
        </p:nvSpPr>
        <p:spPr>
          <a:xfrm>
            <a:off x="395288" y="1628774"/>
            <a:ext cx="7416800" cy="4464521"/>
          </a:xfrm>
        </p:spPr>
        <p:txBody>
          <a:bodyPr rtlCol="0">
            <a:normAutofit fontScale="92500" lnSpcReduction="20000"/>
          </a:bodyPr>
          <a:lstStyle/>
          <a:p>
            <a:pPr eaLnBrk="1" hangingPunct="1">
              <a:buFont typeface="Wingdings" charset="2"/>
              <a:buChar char="§"/>
            </a:pPr>
            <a:r>
              <a:rPr lang="it-IT" sz="2800" dirty="0" smtClean="0">
                <a:cs typeface="Century Gothic"/>
              </a:rPr>
              <a:t>Organiser un processus de rédaction pour un instrument national sur le déplacement interne </a:t>
            </a:r>
          </a:p>
          <a:p>
            <a:pPr eaLnBrk="1" hangingPunct="1">
              <a:buFont typeface="Wingdings" charset="2"/>
              <a:buChar char="§"/>
            </a:pPr>
            <a:r>
              <a:rPr lang="it-IT" sz="2800" dirty="0" smtClean="0">
                <a:cs typeface="Century Gothic"/>
              </a:rPr>
              <a:t>Garantir la consultation de toutes les parties prenantes sur le contenu de l’instrument  </a:t>
            </a:r>
          </a:p>
          <a:p>
            <a:pPr eaLnBrk="1" hangingPunct="1">
              <a:buFont typeface="Wingdings" charset="2"/>
              <a:buChar char="§"/>
            </a:pPr>
            <a:r>
              <a:rPr lang="it-IT" sz="2800" dirty="0" smtClean="0">
                <a:cs typeface="Century Gothic"/>
              </a:rPr>
              <a:t>Lister tous les éléments requis dans le contenu d’une loi ou d’une politique sur le déplacement interne </a:t>
            </a:r>
          </a:p>
          <a:p>
            <a:pPr eaLnBrk="1" hangingPunct="1">
              <a:buFont typeface="Wingdings" charset="2"/>
              <a:buChar char="§"/>
            </a:pPr>
            <a:r>
              <a:rPr lang="it-IT" sz="2800" dirty="0" smtClean="0">
                <a:cs typeface="Century Gothic"/>
              </a:rPr>
              <a:t>Lister les droits </a:t>
            </a:r>
            <a:r>
              <a:rPr lang="it-IT" sz="2800" dirty="0" err="1" smtClean="0">
                <a:cs typeface="Century Gothic"/>
              </a:rPr>
              <a:t>des</a:t>
            </a:r>
            <a:r>
              <a:rPr lang="it-IT" sz="2800" dirty="0" smtClean="0">
                <a:cs typeface="Century Gothic"/>
              </a:rPr>
              <a:t> </a:t>
            </a:r>
            <a:r>
              <a:rPr lang="it-IT" sz="2800" dirty="0" smtClean="0">
                <a:cs typeface="Century Gothic"/>
              </a:rPr>
              <a:t>PDI </a:t>
            </a:r>
            <a:r>
              <a:rPr lang="it-IT" sz="2800" dirty="0" smtClean="0">
                <a:cs typeface="Century Gothic"/>
              </a:rPr>
              <a:t>au cours de toutes les phases de déplacement</a:t>
            </a:r>
            <a:endParaRPr lang="it-IT" sz="2800" dirty="0">
              <a:cs typeface="Century Gothic"/>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6988"/>
            <a:ext cx="8229600" cy="1268413"/>
          </a:xfrm>
        </p:spPr>
        <p:txBody>
          <a:bodyPr/>
          <a:lstStyle/>
          <a:p>
            <a:pPr eaLnBrk="1" hangingPunct="1"/>
            <a:r>
              <a:rPr lang="fr-CH" sz="3200" b="1" dirty="0" smtClean="0">
                <a:latin typeface="Century Gothic" charset="0"/>
                <a:ea typeface="MS PGothic" charset="0"/>
                <a:cs typeface="MS PGothic" charset="0"/>
              </a:rPr>
              <a:t>Actions suggérées</a:t>
            </a:r>
            <a:endParaRPr lang="fr-CH" sz="3200" b="1" dirty="0">
              <a:latin typeface="Century Gothic" charset="0"/>
              <a:ea typeface="MS PGothic" charset="0"/>
              <a:cs typeface="MS PGothic" charset="0"/>
            </a:endParaRPr>
          </a:p>
        </p:txBody>
      </p:sp>
      <p:graphicFrame>
        <p:nvGraphicFramePr>
          <p:cNvPr id="8" name="Segnaposto contenuto 4"/>
          <p:cNvGraphicFramePr>
            <a:graphicFrameLocks noGrp="1"/>
          </p:cNvGraphicFramePr>
          <p:nvPr>
            <p:ph idx="1"/>
            <p:extLst>
              <p:ext uri="{D42A27DB-BD31-4B8C-83A1-F6EECF244321}">
                <p14:modId xmlns:p14="http://schemas.microsoft.com/office/powerpoint/2010/main" val="3643584235"/>
              </p:ext>
            </p:extLst>
          </p:nvPr>
        </p:nvGraphicFramePr>
        <p:xfrm>
          <a:off x="214282" y="1391655"/>
          <a:ext cx="8750206" cy="4629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sellaDiTesto 3"/>
          <p:cNvSpPr txBox="1">
            <a:spLocks noChangeArrowheads="1"/>
          </p:cNvSpPr>
          <p:nvPr/>
        </p:nvSpPr>
        <p:spPr bwMode="auto">
          <a:xfrm rot="19643270">
            <a:off x="7907061" y="1709911"/>
            <a:ext cx="12715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it-IT" b="1" i="1" dirty="0" smtClean="0">
                <a:latin typeface="Century Gothic"/>
                <a:cs typeface="Century Gothic"/>
              </a:rPr>
              <a:t>Pour chaque phase...</a:t>
            </a:r>
            <a:endParaRPr lang="it-IT" b="1" i="1" dirty="0">
              <a:latin typeface="Century Gothic"/>
              <a:cs typeface="Century Gothic"/>
            </a:endParaRPr>
          </a:p>
        </p:txBody>
      </p:sp>
    </p:spTree>
    <p:extLst>
      <p:ext uri="{BB962C8B-B14F-4D97-AF65-F5344CB8AC3E}">
        <p14:creationId xmlns:p14="http://schemas.microsoft.com/office/powerpoint/2010/main" val="299976892"/>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6988"/>
            <a:ext cx="8229600" cy="1268413"/>
          </a:xfrm>
        </p:spPr>
        <p:txBody>
          <a:bodyPr/>
          <a:lstStyle/>
          <a:p>
            <a:pPr eaLnBrk="1" hangingPunct="1"/>
            <a:r>
              <a:rPr lang="fr-CH" sz="3200" b="1" dirty="0" smtClean="0">
                <a:latin typeface="Century Gothic" charset="0"/>
                <a:ea typeface="MS PGothic" charset="0"/>
                <a:cs typeface="MS PGothic" charset="0"/>
              </a:rPr>
              <a:t>Le rôle des parlementaires</a:t>
            </a:r>
            <a:endParaRPr lang="fr-CH" sz="3200" b="1" dirty="0">
              <a:latin typeface="Century Gothic" charset="0"/>
              <a:ea typeface="MS PGothic" charset="0"/>
              <a:cs typeface="MS PGothic" charset="0"/>
            </a:endParaRPr>
          </a:p>
        </p:txBody>
      </p:sp>
      <p:sp>
        <p:nvSpPr>
          <p:cNvPr id="16" name="Segnaposto contenuto 29"/>
          <p:cNvSpPr>
            <a:spLocks noGrp="1"/>
          </p:cNvSpPr>
          <p:nvPr>
            <p:ph sz="half" idx="2"/>
          </p:nvPr>
        </p:nvSpPr>
        <p:spPr>
          <a:xfrm>
            <a:off x="395536" y="1772345"/>
            <a:ext cx="5040560" cy="3888903"/>
          </a:xfrm>
        </p:spPr>
        <p:txBody>
          <a:bodyPr>
            <a:noAutofit/>
          </a:bodyPr>
          <a:lstStyle/>
          <a:p>
            <a:pPr eaLnBrk="1" fontAlgn="auto" hangingPunct="1">
              <a:spcAft>
                <a:spcPts val="0"/>
              </a:spcAft>
              <a:buFont typeface="Wingdings" charset="2"/>
              <a:buChar char="§"/>
              <a:defRPr/>
            </a:pPr>
            <a:r>
              <a:rPr lang="fr-CH" sz="2000" dirty="0" smtClean="0"/>
              <a:t>Garantir que les documents préparatoires contiennent les caractéristiques essentielles </a:t>
            </a:r>
          </a:p>
          <a:p>
            <a:pPr eaLnBrk="1" fontAlgn="auto" hangingPunct="1">
              <a:spcAft>
                <a:spcPts val="0"/>
              </a:spcAft>
              <a:buFont typeface="Wingdings" charset="2"/>
              <a:buChar char="§"/>
              <a:defRPr/>
            </a:pPr>
            <a:r>
              <a:rPr lang="fr-CH" sz="2000" dirty="0" smtClean="0"/>
              <a:t>Identifier les vides juridiques dans les projets de loi ou les amendements</a:t>
            </a:r>
            <a:endParaRPr lang="fr-CH" sz="2000" dirty="0"/>
          </a:p>
          <a:p>
            <a:pPr eaLnBrk="1" fontAlgn="auto" hangingPunct="1">
              <a:spcAft>
                <a:spcPts val="0"/>
              </a:spcAft>
              <a:buFont typeface="Wingdings" charset="2"/>
              <a:buChar char="§"/>
              <a:defRPr/>
            </a:pPr>
            <a:r>
              <a:rPr lang="fr-CH" sz="2000" dirty="0" smtClean="0"/>
              <a:t>S’assurer de la discussion du projet dans </a:t>
            </a:r>
            <a:r>
              <a:rPr lang="fr-CH" sz="2000" dirty="0"/>
              <a:t>l</a:t>
            </a:r>
            <a:r>
              <a:rPr lang="fr-CH" sz="2000" dirty="0" smtClean="0"/>
              <a:t>es débats parlementaires</a:t>
            </a:r>
          </a:p>
          <a:p>
            <a:pPr eaLnBrk="1" fontAlgn="auto" hangingPunct="1">
              <a:spcAft>
                <a:spcPts val="0"/>
              </a:spcAft>
              <a:buFont typeface="Wingdings" charset="2"/>
              <a:buChar char="§"/>
              <a:defRPr/>
            </a:pPr>
            <a:r>
              <a:rPr lang="fr-CH" sz="2000" dirty="0" smtClean="0"/>
              <a:t>Présenter le projet de loi au public et à la société civile et encourager les commentaires</a:t>
            </a:r>
            <a:endParaRPr lang="fr-CH" sz="2000" dirty="0"/>
          </a:p>
        </p:txBody>
      </p:sp>
      <p:pic>
        <p:nvPicPr>
          <p:cNvPr id="6" name="Picture 2" descr="C:\Users\jacopo.giorgi\Desktop\Liberian_Capitol_Building.jpg"/>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5652120" y="1916832"/>
            <a:ext cx="3015325" cy="2880022"/>
          </a:xfrm>
          <a:noFill/>
        </p:spPr>
      </p:pic>
    </p:spTree>
    <p:extLst>
      <p:ext uri="{BB962C8B-B14F-4D97-AF65-F5344CB8AC3E}">
        <p14:creationId xmlns:p14="http://schemas.microsoft.com/office/powerpoint/2010/main" val="108576408"/>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6988"/>
            <a:ext cx="8229600" cy="1268413"/>
          </a:xfrm>
        </p:spPr>
        <p:txBody>
          <a:bodyPr/>
          <a:lstStyle/>
          <a:p>
            <a:pPr eaLnBrk="1" hangingPunct="1"/>
            <a:r>
              <a:rPr lang="fr-CH" sz="3200" b="1" dirty="0" smtClean="0">
                <a:latin typeface="Century Gothic" charset="0"/>
                <a:ea typeface="MS PGothic" charset="0"/>
                <a:cs typeface="MS PGothic" charset="0"/>
              </a:rPr>
              <a:t>Qui est qui?</a:t>
            </a:r>
            <a:endParaRPr lang="fr-CH" sz="3200" b="1" dirty="0">
              <a:latin typeface="Century Gothic" charset="0"/>
              <a:ea typeface="MS PGothic" charset="0"/>
              <a:cs typeface="MS PGothic" charset="0"/>
            </a:endParaRPr>
          </a:p>
        </p:txBody>
      </p:sp>
      <p:sp>
        <p:nvSpPr>
          <p:cNvPr id="7" name="Ovale 2"/>
          <p:cNvSpPr/>
          <p:nvPr/>
        </p:nvSpPr>
        <p:spPr>
          <a:xfrm>
            <a:off x="467545" y="1484784"/>
            <a:ext cx="8280920" cy="46434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eaLnBrk="1" hangingPunct="1">
              <a:defRPr/>
            </a:pPr>
            <a:endParaRPr lang="it-IT" dirty="0"/>
          </a:p>
        </p:txBody>
      </p:sp>
      <p:sp>
        <p:nvSpPr>
          <p:cNvPr id="8" name="Ovale 5"/>
          <p:cNvSpPr/>
          <p:nvPr/>
        </p:nvSpPr>
        <p:spPr>
          <a:xfrm>
            <a:off x="2465388" y="2330922"/>
            <a:ext cx="4554537" cy="30241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eaLnBrk="1" hangingPunct="1">
              <a:defRPr/>
            </a:pPr>
            <a:endParaRPr lang="it-IT" b="1" dirty="0">
              <a:solidFill>
                <a:schemeClr val="bg1"/>
              </a:solidFill>
            </a:endParaRPr>
          </a:p>
        </p:txBody>
      </p:sp>
      <p:sp>
        <p:nvSpPr>
          <p:cNvPr id="9" name="Ovale 4"/>
          <p:cNvSpPr/>
          <p:nvPr/>
        </p:nvSpPr>
        <p:spPr>
          <a:xfrm>
            <a:off x="3849688" y="3245322"/>
            <a:ext cx="1785937" cy="1785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smtClean="0">
                <a:solidFill>
                  <a:schemeClr val="bg1"/>
                </a:solidFill>
              </a:rPr>
              <a:t>Agence lead </a:t>
            </a:r>
            <a:endParaRPr lang="it-IT" b="1" dirty="0">
              <a:solidFill>
                <a:schemeClr val="bg1"/>
              </a:solidFill>
            </a:endParaRPr>
          </a:p>
        </p:txBody>
      </p:sp>
      <p:sp>
        <p:nvSpPr>
          <p:cNvPr id="10" name="CasellaDiTesto 7"/>
          <p:cNvSpPr txBox="1">
            <a:spLocks noChangeArrowheads="1"/>
          </p:cNvSpPr>
          <p:nvPr/>
        </p:nvSpPr>
        <p:spPr bwMode="auto">
          <a:xfrm>
            <a:off x="3924300" y="1610197"/>
            <a:ext cx="1643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it-IT" b="1" dirty="0" smtClean="0">
                <a:solidFill>
                  <a:schemeClr val="bg1"/>
                </a:solidFill>
              </a:rPr>
              <a:t>Partenaires consultatifs</a:t>
            </a:r>
            <a:endParaRPr lang="it-IT" b="1" dirty="0">
              <a:solidFill>
                <a:schemeClr val="bg1"/>
              </a:solidFill>
            </a:endParaRPr>
          </a:p>
        </p:txBody>
      </p:sp>
      <p:sp>
        <p:nvSpPr>
          <p:cNvPr id="11" name="ZoneTexte 7"/>
          <p:cNvSpPr txBox="1">
            <a:spLocks noChangeArrowheads="1"/>
          </p:cNvSpPr>
          <p:nvPr/>
        </p:nvSpPr>
        <p:spPr bwMode="auto">
          <a:xfrm>
            <a:off x="3708400" y="2546822"/>
            <a:ext cx="20558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fr-FR" b="1" dirty="0" smtClean="0">
                <a:solidFill>
                  <a:schemeClr val="bg1"/>
                </a:solidFill>
              </a:rPr>
              <a:t>Comité directeur/de rédaction</a:t>
            </a:r>
            <a:endParaRPr lang="fr-FR" b="1" dirty="0">
              <a:solidFill>
                <a:schemeClr val="bg1"/>
              </a:solidFill>
            </a:endParaRPr>
          </a:p>
        </p:txBody>
      </p:sp>
    </p:spTree>
    <p:extLst>
      <p:ext uri="{BB962C8B-B14F-4D97-AF65-F5344CB8AC3E}">
        <p14:creationId xmlns:p14="http://schemas.microsoft.com/office/powerpoint/2010/main" val="2620658036"/>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250825" y="274638"/>
            <a:ext cx="8435975" cy="922337"/>
          </a:xfrm>
        </p:spPr>
        <p:txBody>
          <a:bodyPr/>
          <a:lstStyle/>
          <a:p>
            <a:pPr eaLnBrk="1" hangingPunct="1"/>
            <a:r>
              <a:rPr lang="fr-CH" sz="2800" b="1" dirty="0" err="1" smtClean="0">
                <a:latin typeface="Century Gothic" charset="0"/>
                <a:ea typeface="MS PGothic" charset="0"/>
                <a:cs typeface="MS PGothic" charset="0"/>
              </a:rPr>
              <a:t>Elements</a:t>
            </a:r>
            <a:r>
              <a:rPr lang="fr-CH" sz="2800" b="1" dirty="0" smtClean="0">
                <a:latin typeface="Century Gothic" charset="0"/>
                <a:ea typeface="MS PGothic" charset="0"/>
                <a:cs typeface="MS PGothic" charset="0"/>
              </a:rPr>
              <a:t> généraux</a:t>
            </a:r>
            <a:endParaRPr lang="fr-CH" sz="2800" b="1" dirty="0">
              <a:latin typeface="Century Gothic" charset="0"/>
              <a:ea typeface="MS PGothic" charset="0"/>
              <a:cs typeface="MS PGothic" charset="0"/>
            </a:endParaRPr>
          </a:p>
        </p:txBody>
      </p:sp>
      <p:sp>
        <p:nvSpPr>
          <p:cNvPr id="47106" name="Content Placeholder 2"/>
          <p:cNvSpPr>
            <a:spLocks noGrp="1"/>
          </p:cNvSpPr>
          <p:nvPr>
            <p:ph idx="1"/>
          </p:nvPr>
        </p:nvSpPr>
        <p:spPr>
          <a:xfrm>
            <a:off x="323528" y="1700213"/>
            <a:ext cx="8712968" cy="4393083"/>
          </a:xfrm>
        </p:spPr>
        <p:txBody>
          <a:bodyPr/>
          <a:lstStyle/>
          <a:p>
            <a:pPr eaLnBrk="1" hangingPunct="1">
              <a:buFont typeface="Wingdings" charset="2"/>
              <a:buChar char="§"/>
            </a:pPr>
            <a:r>
              <a:rPr lang="fr-CH" dirty="0" smtClean="0">
                <a:ea typeface="MS PGothic" charset="0"/>
                <a:cs typeface="Century Gothic"/>
              </a:rPr>
              <a:t>Définitions</a:t>
            </a:r>
            <a:endParaRPr lang="fr-CH" dirty="0">
              <a:ea typeface="MS PGothic" charset="0"/>
              <a:cs typeface="Century Gothic"/>
            </a:endParaRPr>
          </a:p>
          <a:p>
            <a:pPr lvl="1" eaLnBrk="1" hangingPunct="1">
              <a:buFont typeface="Wingdings" charset="2"/>
              <a:buChar char="§"/>
            </a:pPr>
            <a:r>
              <a:rPr lang="fr-CH" dirty="0">
                <a:ea typeface="MS PGothic" charset="0"/>
                <a:cs typeface="Century Gothic"/>
              </a:rPr>
              <a:t> </a:t>
            </a:r>
            <a:r>
              <a:rPr lang="fr-CH" dirty="0" smtClean="0">
                <a:ea typeface="MS PGothic" charset="0"/>
                <a:cs typeface="Century Gothic"/>
              </a:rPr>
              <a:t>PDI</a:t>
            </a:r>
            <a:endParaRPr lang="fr-CH" dirty="0">
              <a:ea typeface="MS PGothic" charset="0"/>
              <a:cs typeface="Century Gothic"/>
            </a:endParaRPr>
          </a:p>
          <a:p>
            <a:pPr lvl="1" eaLnBrk="1" hangingPunct="1">
              <a:buFont typeface="Wingdings" charset="2"/>
              <a:buChar char="§"/>
            </a:pPr>
            <a:r>
              <a:rPr lang="fr-CH" dirty="0">
                <a:ea typeface="MS PGothic" charset="0"/>
                <a:cs typeface="Century Gothic"/>
              </a:rPr>
              <a:t> </a:t>
            </a:r>
            <a:r>
              <a:rPr lang="fr-CH" dirty="0" smtClean="0">
                <a:ea typeface="MS PGothic" charset="0"/>
                <a:cs typeface="Century Gothic"/>
              </a:rPr>
              <a:t>Personnes affectées par le déplacement</a:t>
            </a:r>
          </a:p>
          <a:p>
            <a:pPr eaLnBrk="1" hangingPunct="1">
              <a:buFont typeface="Wingdings" charset="2"/>
              <a:buChar char="§"/>
            </a:pPr>
            <a:r>
              <a:rPr lang="fr-CH" dirty="0" smtClean="0">
                <a:ea typeface="MS PGothic" charset="0"/>
                <a:cs typeface="Century Gothic"/>
              </a:rPr>
              <a:t>Principes de base</a:t>
            </a:r>
          </a:p>
          <a:p>
            <a:pPr lvl="1" eaLnBrk="1" hangingPunct="1">
              <a:buFont typeface="Wingdings" charset="2"/>
              <a:buChar char="§"/>
            </a:pPr>
            <a:r>
              <a:rPr lang="fr-CH" dirty="0" smtClean="0">
                <a:ea typeface="MS PGothic" charset="0"/>
                <a:cs typeface="Century Gothic"/>
              </a:rPr>
              <a:t> Responsabilité nationale</a:t>
            </a:r>
            <a:endParaRPr lang="fr-CH" dirty="0">
              <a:ea typeface="MS PGothic" charset="0"/>
              <a:cs typeface="Century Gothic"/>
            </a:endParaRPr>
          </a:p>
          <a:p>
            <a:pPr lvl="1" eaLnBrk="1" hangingPunct="1">
              <a:buFont typeface="Wingdings" charset="2"/>
              <a:buChar char="§"/>
            </a:pPr>
            <a:r>
              <a:rPr lang="fr-CH" dirty="0">
                <a:ea typeface="MS PGothic" charset="0"/>
                <a:cs typeface="Century Gothic"/>
              </a:rPr>
              <a:t> Non-discrimination </a:t>
            </a:r>
          </a:p>
          <a:p>
            <a:pPr lvl="1" eaLnBrk="1" hangingPunct="1">
              <a:buFont typeface="Wingdings" charset="2"/>
              <a:buChar char="§"/>
            </a:pPr>
            <a:r>
              <a:rPr lang="fr-CH" dirty="0">
                <a:ea typeface="MS PGothic" charset="0"/>
                <a:cs typeface="Century Gothic"/>
              </a:rPr>
              <a:t> Participation</a:t>
            </a:r>
          </a:p>
          <a:p>
            <a:pPr eaLnBrk="1" hangingPunct="1">
              <a:buFont typeface="Wingdings" charset="2"/>
              <a:buChar char="§"/>
            </a:pPr>
            <a:r>
              <a:rPr lang="fr-CH" dirty="0" smtClean="0">
                <a:ea typeface="MS PGothic" charset="0"/>
                <a:cs typeface="Century Gothic"/>
              </a:rPr>
              <a:t>Identification de l’autorité responsable</a:t>
            </a:r>
            <a:endParaRPr lang="fr-CH" dirty="0">
              <a:ea typeface="MS PGothic" charset="0"/>
              <a:cs typeface="Century Gothic"/>
            </a:endParaRPr>
          </a:p>
          <a:p>
            <a:pPr eaLnBrk="1" hangingPunct="1">
              <a:buFont typeface="Wingdings" charset="2"/>
              <a:buChar char="§"/>
            </a:pPr>
            <a:r>
              <a:rPr lang="fr-CH" dirty="0" smtClean="0">
                <a:ea typeface="MS PGothic" charset="0"/>
                <a:cs typeface="Century Gothic"/>
              </a:rPr>
              <a:t>Mécanismes de coordination</a:t>
            </a:r>
          </a:p>
          <a:p>
            <a:pPr eaLnBrk="1" hangingPunct="1">
              <a:buFont typeface="Wingdings" charset="2"/>
              <a:buChar char="§"/>
            </a:pPr>
            <a:r>
              <a:rPr lang="fr-CH" dirty="0" smtClean="0">
                <a:ea typeface="MS PGothic" charset="0"/>
                <a:cs typeface="Century Gothic"/>
              </a:rPr>
              <a:t>Aspect financiers</a:t>
            </a:r>
            <a:endParaRPr lang="fr-CH" dirty="0">
              <a:ea typeface="MS PGothic" charset="0"/>
              <a:cs typeface="Century Gothic"/>
            </a:endParaRPr>
          </a:p>
        </p:txBody>
      </p:sp>
    </p:spTree>
    <p:extLst>
      <p:ext uri="{BB962C8B-B14F-4D97-AF65-F5344CB8AC3E}">
        <p14:creationId xmlns:p14="http://schemas.microsoft.com/office/powerpoint/2010/main" val="917696880"/>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a:xfrm>
            <a:off x="468313" y="2276475"/>
            <a:ext cx="8229600" cy="1933575"/>
          </a:xfrm>
        </p:spPr>
        <p:txBody>
          <a:bodyPr/>
          <a:lstStyle/>
          <a:p>
            <a:r>
              <a:rPr lang="fr-FR" sz="4800" b="1">
                <a:latin typeface="Calibri" charset="0"/>
                <a:ea typeface="MS PGothic" charset="0"/>
              </a:rPr>
              <a:t>Quiz!</a:t>
            </a:r>
          </a:p>
        </p:txBody>
      </p:sp>
    </p:spTree>
    <p:extLst>
      <p:ext uri="{BB962C8B-B14F-4D97-AF65-F5344CB8AC3E}">
        <p14:creationId xmlns:p14="http://schemas.microsoft.com/office/powerpoint/2010/main" val="400776446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0"/>
            <a:ext cx="8229600" cy="1456297"/>
          </a:xfrm>
        </p:spPr>
        <p:txBody>
          <a:bodyPr/>
          <a:lstStyle/>
          <a:p>
            <a:r>
              <a:rPr lang="fr-FR" sz="3200" b="1" dirty="0" smtClean="0">
                <a:latin typeface="Century Gothic"/>
                <a:ea typeface="MS PGothic" charset="0"/>
                <a:cs typeface="Century Gothic"/>
              </a:rPr>
              <a:t>Quel principes directeurs se rapportent à la prévention du déplacement? </a:t>
            </a:r>
            <a:endParaRPr lang="fr-CH" sz="3200" b="1" dirty="0">
              <a:latin typeface="Century Gothic"/>
              <a:ea typeface="MS PGothic" charset="0"/>
              <a:cs typeface="Century Gothic"/>
            </a:endParaRPr>
          </a:p>
        </p:txBody>
      </p:sp>
      <p:sp>
        <p:nvSpPr>
          <p:cNvPr id="3" name="Content Placeholder 2"/>
          <p:cNvSpPr>
            <a:spLocks noGrp="1"/>
          </p:cNvSpPr>
          <p:nvPr>
            <p:ph idx="1"/>
          </p:nvPr>
        </p:nvSpPr>
        <p:spPr>
          <a:xfrm>
            <a:off x="826071" y="1846932"/>
            <a:ext cx="7610475" cy="3670300"/>
          </a:xfrm>
        </p:spPr>
        <p:txBody>
          <a:bodyPr/>
          <a:lstStyle/>
          <a:p>
            <a:pPr>
              <a:buFont typeface="Wingdings" charset="2"/>
              <a:buChar char="§"/>
              <a:defRPr/>
            </a:pPr>
            <a:r>
              <a:rPr lang="fr-CH" sz="2800" dirty="0" smtClean="0">
                <a:latin typeface="Century Gothic"/>
                <a:ea typeface="+mn-ea"/>
                <a:cs typeface="Century Gothic"/>
              </a:rPr>
              <a:t>28</a:t>
            </a:r>
            <a:r>
              <a:rPr lang="fr-CH" sz="2800" dirty="0">
                <a:latin typeface="Century Gothic"/>
                <a:ea typeface="+mn-ea"/>
                <a:cs typeface="Century Gothic"/>
              </a:rPr>
              <a:t> à</a:t>
            </a:r>
            <a:r>
              <a:rPr lang="fr-CH" sz="2800" dirty="0" smtClean="0">
                <a:latin typeface="Century Gothic"/>
                <a:ea typeface="+mn-ea"/>
                <a:cs typeface="Century Gothic"/>
              </a:rPr>
              <a:t> 30</a:t>
            </a:r>
          </a:p>
          <a:p>
            <a:pPr>
              <a:buFont typeface="Wingdings" charset="2"/>
              <a:buChar char="§"/>
              <a:defRPr/>
            </a:pPr>
            <a:endParaRPr lang="fr-CH" sz="2800" dirty="0" smtClean="0">
              <a:latin typeface="Century Gothic"/>
              <a:ea typeface="+mn-ea"/>
              <a:cs typeface="Century Gothic"/>
            </a:endParaRPr>
          </a:p>
          <a:p>
            <a:pPr>
              <a:buFont typeface="Wingdings" charset="2"/>
              <a:buChar char="§"/>
              <a:defRPr/>
            </a:pPr>
            <a:r>
              <a:rPr lang="fr-CH" sz="2800" dirty="0" smtClean="0">
                <a:latin typeface="Century Gothic"/>
                <a:ea typeface="+mn-ea"/>
                <a:cs typeface="Century Gothic"/>
              </a:rPr>
              <a:t>Quatre à neuf</a:t>
            </a:r>
          </a:p>
          <a:p>
            <a:pPr>
              <a:buFont typeface="Wingdings" charset="2"/>
              <a:buChar char="§"/>
              <a:defRPr/>
            </a:pPr>
            <a:endParaRPr lang="fr-CH" sz="2800" dirty="0" smtClean="0">
              <a:latin typeface="Century Gothic"/>
              <a:ea typeface="+mn-ea"/>
              <a:cs typeface="Century Gothic"/>
            </a:endParaRPr>
          </a:p>
          <a:p>
            <a:pPr>
              <a:buFont typeface="Wingdings" charset="2"/>
              <a:buChar char="§"/>
              <a:defRPr/>
            </a:pPr>
            <a:r>
              <a:rPr lang="fr-CH" sz="2800" dirty="0" smtClean="0">
                <a:latin typeface="Century Gothic"/>
                <a:ea typeface="+mn-ea"/>
                <a:cs typeface="Century Gothic"/>
              </a:rPr>
              <a:t>24</a:t>
            </a:r>
            <a:r>
              <a:rPr lang="fr-CH" sz="2800" dirty="0">
                <a:latin typeface="Century Gothic"/>
                <a:ea typeface="+mn-ea"/>
                <a:cs typeface="Century Gothic"/>
              </a:rPr>
              <a:t> à</a:t>
            </a:r>
            <a:r>
              <a:rPr lang="fr-CH" sz="2800" dirty="0" smtClean="0">
                <a:latin typeface="Century Gothic"/>
                <a:ea typeface="+mn-ea"/>
                <a:cs typeface="Century Gothic"/>
              </a:rPr>
              <a:t> 27</a:t>
            </a:r>
            <a:endParaRPr lang="fr-CH" sz="2800" dirty="0">
              <a:latin typeface="Century Gothic"/>
              <a:ea typeface="+mn-ea"/>
              <a:cs typeface="Century Gothic"/>
            </a:endParaRPr>
          </a:p>
        </p:txBody>
      </p:sp>
      <p:sp>
        <p:nvSpPr>
          <p:cNvPr id="5" name="Oval 4"/>
          <p:cNvSpPr/>
          <p:nvPr/>
        </p:nvSpPr>
        <p:spPr>
          <a:xfrm>
            <a:off x="251520" y="2924944"/>
            <a:ext cx="4032573" cy="112364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chemeClr val="accent6">
                  <a:lumMod val="75000"/>
                </a:schemeClr>
              </a:solidFill>
            </a:endParaRPr>
          </a:p>
        </p:txBody>
      </p:sp>
    </p:spTree>
    <p:extLst>
      <p:ext uri="{BB962C8B-B14F-4D97-AF65-F5344CB8AC3E}">
        <p14:creationId xmlns:p14="http://schemas.microsoft.com/office/powerpoint/2010/main" val="299706916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79388" y="0"/>
            <a:ext cx="8964612" cy="1341438"/>
          </a:xfrm>
        </p:spPr>
        <p:txBody>
          <a:bodyPr/>
          <a:lstStyle/>
          <a:p>
            <a:r>
              <a:rPr lang="fr-FR" sz="3200" b="1" dirty="0" smtClean="0">
                <a:latin typeface="Century Gothic"/>
                <a:ea typeface="MS PGothic" charset="0"/>
                <a:cs typeface="Century Gothic"/>
              </a:rPr>
              <a:t>Quels éléments se réfèrent au déplacement arbitraire</a:t>
            </a:r>
            <a:endParaRPr lang="fr-CH" sz="3200" b="1" dirty="0">
              <a:latin typeface="Century Gothic"/>
              <a:ea typeface="MS PGothic" charset="0"/>
              <a:cs typeface="Century Gothic"/>
            </a:endParaRPr>
          </a:p>
        </p:txBody>
      </p:sp>
      <p:sp>
        <p:nvSpPr>
          <p:cNvPr id="3" name="Content Placeholder 2"/>
          <p:cNvSpPr>
            <a:spLocks noGrp="1"/>
          </p:cNvSpPr>
          <p:nvPr>
            <p:ph idx="1"/>
          </p:nvPr>
        </p:nvSpPr>
        <p:spPr>
          <a:xfrm>
            <a:off x="250825" y="1773238"/>
            <a:ext cx="8893175" cy="4352925"/>
          </a:xfrm>
        </p:spPr>
        <p:txBody>
          <a:bodyPr/>
          <a:lstStyle/>
          <a:p>
            <a:pPr>
              <a:spcBef>
                <a:spcPts val="800"/>
              </a:spcBef>
              <a:buFont typeface="Wingdings" charset="2"/>
              <a:buChar char="§"/>
              <a:defRPr/>
            </a:pPr>
            <a:r>
              <a:rPr lang="fr-CH" sz="2800" dirty="0" smtClean="0">
                <a:latin typeface="Century Gothic"/>
                <a:ea typeface="+mn-ea"/>
                <a:cs typeface="Century Gothic"/>
              </a:rPr>
              <a:t>Déplacement comme punition collective</a:t>
            </a:r>
          </a:p>
          <a:p>
            <a:pPr>
              <a:spcBef>
                <a:spcPts val="800"/>
              </a:spcBef>
              <a:buFont typeface="Wingdings" charset="2"/>
              <a:buChar char="§"/>
              <a:defRPr/>
            </a:pPr>
            <a:endParaRPr lang="fr-CH" sz="2800" dirty="0" smtClean="0">
              <a:latin typeface="Century Gothic"/>
              <a:ea typeface="+mn-ea"/>
              <a:cs typeface="Century Gothic"/>
            </a:endParaRPr>
          </a:p>
          <a:p>
            <a:pPr>
              <a:spcBef>
                <a:spcPts val="800"/>
              </a:spcBef>
              <a:buFont typeface="Wingdings" charset="2"/>
              <a:buChar char="§"/>
              <a:defRPr/>
            </a:pPr>
            <a:r>
              <a:rPr lang="fr-CH" sz="2800" dirty="0" smtClean="0">
                <a:latin typeface="Century Gothic"/>
                <a:ea typeface="+mn-ea"/>
                <a:cs typeface="Century Gothic"/>
              </a:rPr>
              <a:t>Déplacement causé par l’apartheid ou un nettoyage ethnique</a:t>
            </a:r>
          </a:p>
          <a:p>
            <a:pPr marL="0" indent="0">
              <a:spcBef>
                <a:spcPts val="800"/>
              </a:spcBef>
              <a:buNone/>
              <a:defRPr/>
            </a:pPr>
            <a:endParaRPr lang="fr-CH" sz="2800" dirty="0" smtClean="0">
              <a:latin typeface="Century Gothic"/>
              <a:ea typeface="+mn-ea"/>
              <a:cs typeface="Century Gothic"/>
            </a:endParaRPr>
          </a:p>
          <a:p>
            <a:pPr>
              <a:spcBef>
                <a:spcPts val="800"/>
              </a:spcBef>
              <a:buFont typeface="Wingdings" charset="2"/>
              <a:buChar char="§"/>
              <a:defRPr/>
            </a:pPr>
            <a:r>
              <a:rPr lang="fr-CH" sz="2800" dirty="0" smtClean="0">
                <a:latin typeface="Century Gothic"/>
                <a:ea typeface="+mn-ea"/>
                <a:cs typeface="Century Gothic"/>
              </a:rPr>
              <a:t>Déplacement causé par un projet de  développement justifié par un intérêt </a:t>
            </a:r>
            <a:r>
              <a:rPr lang="fr-CH" sz="2800" dirty="0" err="1" smtClean="0">
                <a:latin typeface="Century Gothic"/>
                <a:ea typeface="+mn-ea"/>
                <a:cs typeface="Century Gothic"/>
              </a:rPr>
              <a:t>plublic</a:t>
            </a:r>
            <a:r>
              <a:rPr lang="fr-CH" sz="2800" dirty="0" smtClean="0">
                <a:latin typeface="Century Gothic"/>
                <a:ea typeface="+mn-ea"/>
                <a:cs typeface="Century Gothic"/>
              </a:rPr>
              <a:t> supérieur</a:t>
            </a:r>
            <a:endParaRPr lang="fr-CH" sz="2800" dirty="0">
              <a:latin typeface="Century Gothic"/>
              <a:ea typeface="+mn-ea"/>
              <a:cs typeface="Century Gothic"/>
            </a:endParaRPr>
          </a:p>
        </p:txBody>
      </p:sp>
      <p:sp>
        <p:nvSpPr>
          <p:cNvPr id="6" name="Oval 5"/>
          <p:cNvSpPr/>
          <p:nvPr/>
        </p:nvSpPr>
        <p:spPr>
          <a:xfrm>
            <a:off x="323850" y="2636912"/>
            <a:ext cx="8639175" cy="1295400"/>
          </a:xfrm>
          <a:prstGeom prst="ellipse">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E46C0A"/>
              </a:solidFill>
            </a:endParaRPr>
          </a:p>
        </p:txBody>
      </p:sp>
      <p:sp>
        <p:nvSpPr>
          <p:cNvPr id="7" name="Oval 6"/>
          <p:cNvSpPr/>
          <p:nvPr/>
        </p:nvSpPr>
        <p:spPr>
          <a:xfrm>
            <a:off x="250825" y="1484313"/>
            <a:ext cx="8497888" cy="1152525"/>
          </a:xfrm>
          <a:prstGeom prst="ellipse">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dirty="0">
              <a:solidFill>
                <a:srgbClr val="E46C0A"/>
              </a:solidFill>
            </a:endParaRPr>
          </a:p>
        </p:txBody>
      </p:sp>
    </p:spTree>
    <p:extLst>
      <p:ext uri="{BB962C8B-B14F-4D97-AF65-F5344CB8AC3E}">
        <p14:creationId xmlns:p14="http://schemas.microsoft.com/office/powerpoint/2010/main" val="38358971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Percep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7927</TotalTime>
  <Words>1799</Words>
  <Application>Microsoft Macintosh PowerPoint</Application>
  <PresentationFormat>On-screen Show (4:3)</PresentationFormat>
  <Paragraphs>263</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Perception</vt:lpstr>
      <vt:lpstr>Rédaction</vt:lpstr>
      <vt:lpstr>Objectifs</vt:lpstr>
      <vt:lpstr>Actions suggérées</vt:lpstr>
      <vt:lpstr>Le rôle des parlementaires</vt:lpstr>
      <vt:lpstr>Qui est qui?</vt:lpstr>
      <vt:lpstr>Elements généraux</vt:lpstr>
      <vt:lpstr>Quiz!</vt:lpstr>
      <vt:lpstr>Quel principes directeurs se rapportent à la prévention du déplacement? </vt:lpstr>
      <vt:lpstr>Quels éléments se réfèrent au déplacement arbitraire</vt:lpstr>
      <vt:lpstr>Quels sont les PD qui traitent des besoins spécifiques des enfants?</vt:lpstr>
      <vt:lpstr>Quelles sont les trois options d’installation pour les solutions  durables? </vt:lpstr>
      <vt:lpstr>Lequel de ces couples est un critère de mesure de la réalisation des solutions durables?  </vt:lpstr>
      <vt:lpstr>Provisions essentielles</vt:lpstr>
      <vt:lpstr>Révision: quels droits?</vt:lpstr>
      <vt:lpstr>Remède légal et accès à la justice</vt:lpstr>
      <vt:lpstr>Validation et adoption</vt:lpstr>
      <vt:lpstr>Validation and adoption</vt:lpstr>
      <vt:lpstr>Conclusions</vt:lpstr>
      <vt:lpstr>Checklist</vt:lpstr>
    </vt:vector>
  </TitlesOfParts>
  <Company>NRC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Federica</dc:creator>
  <cp:lastModifiedBy>Rachel</cp:lastModifiedBy>
  <cp:revision>297</cp:revision>
  <dcterms:created xsi:type="dcterms:W3CDTF">2008-09-19T08:19:15Z</dcterms:created>
  <dcterms:modified xsi:type="dcterms:W3CDTF">2016-01-29T16:06:51Z</dcterms:modified>
</cp:coreProperties>
</file>