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3"/>
  </p:notesMasterIdLst>
  <p:handoutMasterIdLst>
    <p:handoutMasterId r:id="rId14"/>
  </p:handoutMasterIdLst>
  <p:sldIdLst>
    <p:sldId id="326" r:id="rId2"/>
    <p:sldId id="361" r:id="rId3"/>
    <p:sldId id="362" r:id="rId4"/>
    <p:sldId id="309" r:id="rId5"/>
    <p:sldId id="363" r:id="rId6"/>
    <p:sldId id="367" r:id="rId7"/>
    <p:sldId id="365" r:id="rId8"/>
    <p:sldId id="366" r:id="rId9"/>
    <p:sldId id="344" r:id="rId10"/>
    <p:sldId id="358" r:id="rId11"/>
    <p:sldId id="31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7" clrIdx="0"/>
  <p:cmAuthor id="1" name="Jeremy Lennard"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25" autoAdjust="0"/>
  </p:normalViewPr>
  <p:slideViewPr>
    <p:cSldViewPr>
      <p:cViewPr varScale="1">
        <p:scale>
          <a:sx n="113" d="100"/>
          <a:sy n="113" d="100"/>
        </p:scale>
        <p:origin x="-1432" y="-11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F8701E-EFCF-4A90-8D11-A8A13F2763C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CH"/>
        </a:p>
      </dgm:t>
    </dgm:pt>
    <dgm:pt modelId="{9E2C9CF4-44E1-44C3-BDCE-B0F887D7BC13}">
      <dgm:prSet phldrT="[Text]">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fr-CH" dirty="0" err="1" smtClean="0"/>
            <a:t>Implement</a:t>
          </a:r>
          <a:endParaRPr lang="fr-CH" dirty="0"/>
        </a:p>
      </dgm:t>
    </dgm:pt>
    <dgm:pt modelId="{79B9C803-9E7B-4D4C-8513-472E1F4221AD}" type="parTrans" cxnId="{A2BFD7E8-2B7C-4CAE-B737-7236C470EBAE}">
      <dgm:prSet/>
      <dgm:spPr/>
      <dgm:t>
        <a:bodyPr/>
        <a:lstStyle/>
        <a:p>
          <a:endParaRPr lang="fr-CH"/>
        </a:p>
      </dgm:t>
    </dgm:pt>
    <dgm:pt modelId="{428E69C0-1D49-437A-A8BE-2F3D6742AE14}" type="sibTrans" cxnId="{A2BFD7E8-2B7C-4CAE-B737-7236C470EBAE}">
      <dgm:prSet/>
      <dgm:spPr/>
      <dgm:t>
        <a:bodyPr/>
        <a:lstStyle/>
        <a:p>
          <a:endParaRPr lang="fr-CH"/>
        </a:p>
      </dgm:t>
    </dgm:pt>
    <dgm:pt modelId="{1EBE1422-49E9-4AB8-A5CC-22E90ADCC52B}">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fr-CH" dirty="0" err="1" smtClean="0"/>
            <a:t>Measure</a:t>
          </a:r>
          <a:r>
            <a:rPr lang="fr-CH" dirty="0" smtClean="0"/>
            <a:t> </a:t>
          </a:r>
          <a:r>
            <a:rPr lang="fr-CH" dirty="0" err="1" smtClean="0"/>
            <a:t>progress</a:t>
          </a:r>
          <a:endParaRPr lang="fr-CH" dirty="0"/>
        </a:p>
      </dgm:t>
    </dgm:pt>
    <dgm:pt modelId="{7C5CAE17-9B3B-45AB-900B-17FE047AF640}" type="parTrans" cxnId="{6F1B6BF9-990D-4C71-B703-41BBD49191E2}">
      <dgm:prSet/>
      <dgm:spPr/>
      <dgm:t>
        <a:bodyPr/>
        <a:lstStyle/>
        <a:p>
          <a:endParaRPr lang="fr-CH"/>
        </a:p>
      </dgm:t>
    </dgm:pt>
    <dgm:pt modelId="{D2CA8A4A-7EB9-4B1F-BF0E-9CD2C65F7E4B}" type="sibTrans" cxnId="{6F1B6BF9-990D-4C71-B703-41BBD49191E2}">
      <dgm:prSet/>
      <dgm:spPr/>
      <dgm:t>
        <a:bodyPr/>
        <a:lstStyle/>
        <a:p>
          <a:endParaRPr lang="fr-CH"/>
        </a:p>
      </dgm:t>
    </dgm:pt>
    <dgm:pt modelId="{5FDC470E-DFCD-4592-9791-56D87D18F0EC}">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fr-CH" dirty="0" smtClean="0"/>
            <a:t>Identify obstacles and gaps</a:t>
          </a:r>
          <a:endParaRPr lang="fr-CH" dirty="0"/>
        </a:p>
      </dgm:t>
    </dgm:pt>
    <dgm:pt modelId="{C3BF7A7A-8F43-4526-B756-A0432E3F2DF1}" type="parTrans" cxnId="{64ACE924-C87D-459C-A0BC-8F30174E1BA3}">
      <dgm:prSet/>
      <dgm:spPr/>
      <dgm:t>
        <a:bodyPr/>
        <a:lstStyle/>
        <a:p>
          <a:endParaRPr lang="fr-CH"/>
        </a:p>
      </dgm:t>
    </dgm:pt>
    <dgm:pt modelId="{320B6392-0FF2-45C0-9CDC-D3632F6B3C85}" type="sibTrans" cxnId="{64ACE924-C87D-459C-A0BC-8F30174E1BA3}">
      <dgm:prSet/>
      <dgm:spPr/>
      <dgm:t>
        <a:bodyPr/>
        <a:lstStyle/>
        <a:p>
          <a:endParaRPr lang="fr-CH"/>
        </a:p>
      </dgm:t>
    </dgm:pt>
    <dgm:pt modelId="{559D77B0-2EAB-434B-BEC9-D457D051A8C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fr-CH" dirty="0" smtClean="0"/>
            <a:t>Take stock</a:t>
          </a:r>
          <a:endParaRPr lang="fr-CH" dirty="0"/>
        </a:p>
      </dgm:t>
    </dgm:pt>
    <dgm:pt modelId="{118D0C14-8D7D-4E6E-BE28-9CD7F29E8765}" type="parTrans" cxnId="{37714E73-DD74-4933-816F-ABC3FFDFB2E7}">
      <dgm:prSet/>
      <dgm:spPr/>
      <dgm:t>
        <a:bodyPr/>
        <a:lstStyle/>
        <a:p>
          <a:endParaRPr lang="fr-CH"/>
        </a:p>
      </dgm:t>
    </dgm:pt>
    <dgm:pt modelId="{EE1A61EE-F254-4CB8-9FBF-E4FBCD1859C9}" type="sibTrans" cxnId="{37714E73-DD74-4933-816F-ABC3FFDFB2E7}">
      <dgm:prSet/>
      <dgm:spPr>
        <a:solidFill>
          <a:srgbClr val="FF0000"/>
        </a:solidFill>
      </dgm:spPr>
      <dgm:t>
        <a:bodyPr/>
        <a:lstStyle/>
        <a:p>
          <a:endParaRPr lang="fr-CH"/>
        </a:p>
      </dgm:t>
    </dgm:pt>
    <dgm:pt modelId="{6336A3A2-8D44-4829-BE62-C1F710184A49}" type="pres">
      <dgm:prSet presAssocID="{EBF8701E-EFCF-4A90-8D11-A8A13F2763C0}" presName="cycle" presStyleCnt="0">
        <dgm:presLayoutVars>
          <dgm:dir/>
          <dgm:resizeHandles val="exact"/>
        </dgm:presLayoutVars>
      </dgm:prSet>
      <dgm:spPr/>
      <dgm:t>
        <a:bodyPr/>
        <a:lstStyle/>
        <a:p>
          <a:endParaRPr lang="fr-CH"/>
        </a:p>
      </dgm:t>
    </dgm:pt>
    <dgm:pt modelId="{7347000F-0BC5-42A2-8E7A-4D171AE51083}" type="pres">
      <dgm:prSet presAssocID="{9E2C9CF4-44E1-44C3-BDCE-B0F887D7BC13}" presName="node" presStyleLbl="node1" presStyleIdx="0" presStyleCnt="4" custScaleX="187744" custRadScaleRad="91420" custRadScaleInc="-2045">
        <dgm:presLayoutVars>
          <dgm:bulletEnabled val="1"/>
        </dgm:presLayoutVars>
      </dgm:prSet>
      <dgm:spPr/>
      <dgm:t>
        <a:bodyPr/>
        <a:lstStyle/>
        <a:p>
          <a:endParaRPr lang="fr-CH"/>
        </a:p>
      </dgm:t>
    </dgm:pt>
    <dgm:pt modelId="{16828F3F-C0D4-4CC6-8943-5C5FE5B2E3FF}" type="pres">
      <dgm:prSet presAssocID="{9E2C9CF4-44E1-44C3-BDCE-B0F887D7BC13}" presName="spNode" presStyleCnt="0"/>
      <dgm:spPr/>
    </dgm:pt>
    <dgm:pt modelId="{99C01BB5-C69E-42D2-BD26-FBAB3FC27AE9}" type="pres">
      <dgm:prSet presAssocID="{428E69C0-1D49-437A-A8BE-2F3D6742AE14}" presName="sibTrans" presStyleLbl="sibTrans1D1" presStyleIdx="0" presStyleCnt="4"/>
      <dgm:spPr/>
      <dgm:t>
        <a:bodyPr/>
        <a:lstStyle/>
        <a:p>
          <a:endParaRPr lang="fr-CH"/>
        </a:p>
      </dgm:t>
    </dgm:pt>
    <dgm:pt modelId="{75A46175-41DA-43A2-BB0E-890F70F8FAFE}" type="pres">
      <dgm:prSet presAssocID="{1EBE1422-49E9-4AB8-A5CC-22E90ADCC52B}" presName="node" presStyleLbl="node1" presStyleIdx="1" presStyleCnt="4" custScaleX="166472">
        <dgm:presLayoutVars>
          <dgm:bulletEnabled val="1"/>
        </dgm:presLayoutVars>
      </dgm:prSet>
      <dgm:spPr/>
      <dgm:t>
        <a:bodyPr/>
        <a:lstStyle/>
        <a:p>
          <a:endParaRPr lang="fr-CH"/>
        </a:p>
      </dgm:t>
    </dgm:pt>
    <dgm:pt modelId="{0628E9C3-2628-4242-849B-12DB3892170F}" type="pres">
      <dgm:prSet presAssocID="{1EBE1422-49E9-4AB8-A5CC-22E90ADCC52B}" presName="spNode" presStyleCnt="0"/>
      <dgm:spPr/>
    </dgm:pt>
    <dgm:pt modelId="{AF52AFAD-4FB3-4C82-B257-285F4233AA90}" type="pres">
      <dgm:prSet presAssocID="{D2CA8A4A-7EB9-4B1F-BF0E-9CD2C65F7E4B}" presName="sibTrans" presStyleLbl="sibTrans1D1" presStyleIdx="1" presStyleCnt="4"/>
      <dgm:spPr/>
      <dgm:t>
        <a:bodyPr/>
        <a:lstStyle/>
        <a:p>
          <a:endParaRPr lang="fr-CH"/>
        </a:p>
      </dgm:t>
    </dgm:pt>
    <dgm:pt modelId="{D63C3718-595D-479B-A550-CAAFBAD3F39C}" type="pres">
      <dgm:prSet presAssocID="{5FDC470E-DFCD-4592-9791-56D87D18F0EC}" presName="node" presStyleLbl="node1" presStyleIdx="2" presStyleCnt="4" custScaleX="195916" custRadScaleRad="91134" custRadScaleInc="909">
        <dgm:presLayoutVars>
          <dgm:bulletEnabled val="1"/>
        </dgm:presLayoutVars>
      </dgm:prSet>
      <dgm:spPr/>
      <dgm:t>
        <a:bodyPr/>
        <a:lstStyle/>
        <a:p>
          <a:endParaRPr lang="fr-CH"/>
        </a:p>
      </dgm:t>
    </dgm:pt>
    <dgm:pt modelId="{4D0EAB0B-FE42-4684-9A6C-CB0CBD395490}" type="pres">
      <dgm:prSet presAssocID="{5FDC470E-DFCD-4592-9791-56D87D18F0EC}" presName="spNode" presStyleCnt="0"/>
      <dgm:spPr/>
    </dgm:pt>
    <dgm:pt modelId="{451EBA18-4A31-4EA5-8F1D-1F81ED5B3013}" type="pres">
      <dgm:prSet presAssocID="{320B6392-0FF2-45C0-9CDC-D3632F6B3C85}" presName="sibTrans" presStyleLbl="sibTrans1D1" presStyleIdx="2" presStyleCnt="4"/>
      <dgm:spPr/>
      <dgm:t>
        <a:bodyPr/>
        <a:lstStyle/>
        <a:p>
          <a:endParaRPr lang="fr-CH"/>
        </a:p>
      </dgm:t>
    </dgm:pt>
    <dgm:pt modelId="{854F880A-343B-4873-8E70-E4DA164E34F9}" type="pres">
      <dgm:prSet presAssocID="{559D77B0-2EAB-434B-BEC9-D457D051A8CD}" presName="node" presStyleLbl="node1" presStyleIdx="3" presStyleCnt="4" custScaleX="167057">
        <dgm:presLayoutVars>
          <dgm:bulletEnabled val="1"/>
        </dgm:presLayoutVars>
      </dgm:prSet>
      <dgm:spPr/>
      <dgm:t>
        <a:bodyPr/>
        <a:lstStyle/>
        <a:p>
          <a:endParaRPr lang="fr-CH"/>
        </a:p>
      </dgm:t>
    </dgm:pt>
    <dgm:pt modelId="{A7AC5758-8863-43BD-B7EE-0A4C8CA549A0}" type="pres">
      <dgm:prSet presAssocID="{559D77B0-2EAB-434B-BEC9-D457D051A8CD}" presName="spNode" presStyleCnt="0"/>
      <dgm:spPr/>
    </dgm:pt>
    <dgm:pt modelId="{0DAAA611-5C0F-4CB1-9F82-54047BD3E88B}" type="pres">
      <dgm:prSet presAssocID="{EE1A61EE-F254-4CB8-9FBF-E4FBCD1859C9}" presName="sibTrans" presStyleLbl="sibTrans1D1" presStyleIdx="3" presStyleCnt="4"/>
      <dgm:spPr/>
      <dgm:t>
        <a:bodyPr/>
        <a:lstStyle/>
        <a:p>
          <a:endParaRPr lang="fr-CH"/>
        </a:p>
      </dgm:t>
    </dgm:pt>
  </dgm:ptLst>
  <dgm:cxnLst>
    <dgm:cxn modelId="{A2BFD7E8-2B7C-4CAE-B737-7236C470EBAE}" srcId="{EBF8701E-EFCF-4A90-8D11-A8A13F2763C0}" destId="{9E2C9CF4-44E1-44C3-BDCE-B0F887D7BC13}" srcOrd="0" destOrd="0" parTransId="{79B9C803-9E7B-4D4C-8513-472E1F4221AD}" sibTransId="{428E69C0-1D49-437A-A8BE-2F3D6742AE14}"/>
    <dgm:cxn modelId="{0F684036-FED4-E64A-91A1-0E6217CEE1EA}" type="presOf" srcId="{428E69C0-1D49-437A-A8BE-2F3D6742AE14}" destId="{99C01BB5-C69E-42D2-BD26-FBAB3FC27AE9}" srcOrd="0" destOrd="0" presId="urn:microsoft.com/office/officeart/2005/8/layout/cycle5"/>
    <dgm:cxn modelId="{99726CB5-85CD-B14A-BDE4-B8B8149AEBC6}" type="presOf" srcId="{559D77B0-2EAB-434B-BEC9-D457D051A8CD}" destId="{854F880A-343B-4873-8E70-E4DA164E34F9}" srcOrd="0" destOrd="0" presId="urn:microsoft.com/office/officeart/2005/8/layout/cycle5"/>
    <dgm:cxn modelId="{37714E73-DD74-4933-816F-ABC3FFDFB2E7}" srcId="{EBF8701E-EFCF-4A90-8D11-A8A13F2763C0}" destId="{559D77B0-2EAB-434B-BEC9-D457D051A8CD}" srcOrd="3" destOrd="0" parTransId="{118D0C14-8D7D-4E6E-BE28-9CD7F29E8765}" sibTransId="{EE1A61EE-F254-4CB8-9FBF-E4FBCD1859C9}"/>
    <dgm:cxn modelId="{64ACE924-C87D-459C-A0BC-8F30174E1BA3}" srcId="{EBF8701E-EFCF-4A90-8D11-A8A13F2763C0}" destId="{5FDC470E-DFCD-4592-9791-56D87D18F0EC}" srcOrd="2" destOrd="0" parTransId="{C3BF7A7A-8F43-4526-B756-A0432E3F2DF1}" sibTransId="{320B6392-0FF2-45C0-9CDC-D3632F6B3C85}"/>
    <dgm:cxn modelId="{26CBE056-E9C9-C14D-9CF4-ECCF4AC88BB8}" type="presOf" srcId="{D2CA8A4A-7EB9-4B1F-BF0E-9CD2C65F7E4B}" destId="{AF52AFAD-4FB3-4C82-B257-285F4233AA90}" srcOrd="0" destOrd="0" presId="urn:microsoft.com/office/officeart/2005/8/layout/cycle5"/>
    <dgm:cxn modelId="{D131646F-C3E2-A248-8159-2038D55DC490}" type="presOf" srcId="{1EBE1422-49E9-4AB8-A5CC-22E90ADCC52B}" destId="{75A46175-41DA-43A2-BB0E-890F70F8FAFE}" srcOrd="0" destOrd="0" presId="urn:microsoft.com/office/officeart/2005/8/layout/cycle5"/>
    <dgm:cxn modelId="{20FC8462-97F5-7B4A-98AE-F8161718CAB9}" type="presOf" srcId="{EBF8701E-EFCF-4A90-8D11-A8A13F2763C0}" destId="{6336A3A2-8D44-4829-BE62-C1F710184A49}" srcOrd="0" destOrd="0" presId="urn:microsoft.com/office/officeart/2005/8/layout/cycle5"/>
    <dgm:cxn modelId="{3ADDD34A-F392-834B-9765-44F21D6D14AE}" type="presOf" srcId="{320B6392-0FF2-45C0-9CDC-D3632F6B3C85}" destId="{451EBA18-4A31-4EA5-8F1D-1F81ED5B3013}" srcOrd="0" destOrd="0" presId="urn:microsoft.com/office/officeart/2005/8/layout/cycle5"/>
    <dgm:cxn modelId="{6F1B6BF9-990D-4C71-B703-41BBD49191E2}" srcId="{EBF8701E-EFCF-4A90-8D11-A8A13F2763C0}" destId="{1EBE1422-49E9-4AB8-A5CC-22E90ADCC52B}" srcOrd="1" destOrd="0" parTransId="{7C5CAE17-9B3B-45AB-900B-17FE047AF640}" sibTransId="{D2CA8A4A-7EB9-4B1F-BF0E-9CD2C65F7E4B}"/>
    <dgm:cxn modelId="{00AE99CC-1809-0544-878C-C39AFCC9A0BD}" type="presOf" srcId="{5FDC470E-DFCD-4592-9791-56D87D18F0EC}" destId="{D63C3718-595D-479B-A550-CAAFBAD3F39C}" srcOrd="0" destOrd="0" presId="urn:microsoft.com/office/officeart/2005/8/layout/cycle5"/>
    <dgm:cxn modelId="{F8090DCD-6729-ED4C-95FA-8F08BE7255CD}" type="presOf" srcId="{EE1A61EE-F254-4CB8-9FBF-E4FBCD1859C9}" destId="{0DAAA611-5C0F-4CB1-9F82-54047BD3E88B}" srcOrd="0" destOrd="0" presId="urn:microsoft.com/office/officeart/2005/8/layout/cycle5"/>
    <dgm:cxn modelId="{AD4FFCEA-F280-9D4A-AED5-D07598DA0D7A}" type="presOf" srcId="{9E2C9CF4-44E1-44C3-BDCE-B0F887D7BC13}" destId="{7347000F-0BC5-42A2-8E7A-4D171AE51083}" srcOrd="0" destOrd="0" presId="urn:microsoft.com/office/officeart/2005/8/layout/cycle5"/>
    <dgm:cxn modelId="{F65D1DDB-7F09-F64D-9A63-1C92702B5C2B}" type="presParOf" srcId="{6336A3A2-8D44-4829-BE62-C1F710184A49}" destId="{7347000F-0BC5-42A2-8E7A-4D171AE51083}" srcOrd="0" destOrd="0" presId="urn:microsoft.com/office/officeart/2005/8/layout/cycle5"/>
    <dgm:cxn modelId="{1426B017-DD37-FF48-BB80-A3D0D2CE0DAA}" type="presParOf" srcId="{6336A3A2-8D44-4829-BE62-C1F710184A49}" destId="{16828F3F-C0D4-4CC6-8943-5C5FE5B2E3FF}" srcOrd="1" destOrd="0" presId="urn:microsoft.com/office/officeart/2005/8/layout/cycle5"/>
    <dgm:cxn modelId="{FB4D8E1A-068D-DD45-B6D1-5838950DF6FC}" type="presParOf" srcId="{6336A3A2-8D44-4829-BE62-C1F710184A49}" destId="{99C01BB5-C69E-42D2-BD26-FBAB3FC27AE9}" srcOrd="2" destOrd="0" presId="urn:microsoft.com/office/officeart/2005/8/layout/cycle5"/>
    <dgm:cxn modelId="{1741D613-CBE7-0040-8095-7DD7F5ACDBF6}" type="presParOf" srcId="{6336A3A2-8D44-4829-BE62-C1F710184A49}" destId="{75A46175-41DA-43A2-BB0E-890F70F8FAFE}" srcOrd="3" destOrd="0" presId="urn:microsoft.com/office/officeart/2005/8/layout/cycle5"/>
    <dgm:cxn modelId="{550068EC-7453-5E4A-B24D-8FD750AE5AF2}" type="presParOf" srcId="{6336A3A2-8D44-4829-BE62-C1F710184A49}" destId="{0628E9C3-2628-4242-849B-12DB3892170F}" srcOrd="4" destOrd="0" presId="urn:microsoft.com/office/officeart/2005/8/layout/cycle5"/>
    <dgm:cxn modelId="{4DB51B7C-7DEF-1142-8A4F-9A705ECC41A2}" type="presParOf" srcId="{6336A3A2-8D44-4829-BE62-C1F710184A49}" destId="{AF52AFAD-4FB3-4C82-B257-285F4233AA90}" srcOrd="5" destOrd="0" presId="urn:microsoft.com/office/officeart/2005/8/layout/cycle5"/>
    <dgm:cxn modelId="{D6E3E38B-7153-FA41-9D6B-A573EE3D8584}" type="presParOf" srcId="{6336A3A2-8D44-4829-BE62-C1F710184A49}" destId="{D63C3718-595D-479B-A550-CAAFBAD3F39C}" srcOrd="6" destOrd="0" presId="urn:microsoft.com/office/officeart/2005/8/layout/cycle5"/>
    <dgm:cxn modelId="{74849C1E-0124-9246-9DCA-2DB0A5BD2809}" type="presParOf" srcId="{6336A3A2-8D44-4829-BE62-C1F710184A49}" destId="{4D0EAB0B-FE42-4684-9A6C-CB0CBD395490}" srcOrd="7" destOrd="0" presId="urn:microsoft.com/office/officeart/2005/8/layout/cycle5"/>
    <dgm:cxn modelId="{27E37B65-8FE1-1D4B-BDAC-9A513C8C122D}" type="presParOf" srcId="{6336A3A2-8D44-4829-BE62-C1F710184A49}" destId="{451EBA18-4A31-4EA5-8F1D-1F81ED5B3013}" srcOrd="8" destOrd="0" presId="urn:microsoft.com/office/officeart/2005/8/layout/cycle5"/>
    <dgm:cxn modelId="{48B624E1-43F6-8146-9B3D-BCC7C176AA52}" type="presParOf" srcId="{6336A3A2-8D44-4829-BE62-C1F710184A49}" destId="{854F880A-343B-4873-8E70-E4DA164E34F9}" srcOrd="9" destOrd="0" presId="urn:microsoft.com/office/officeart/2005/8/layout/cycle5"/>
    <dgm:cxn modelId="{FE63B89A-33A1-3C4B-ADEB-AB770C76FBFE}" type="presParOf" srcId="{6336A3A2-8D44-4829-BE62-C1F710184A49}" destId="{A7AC5758-8863-43BD-B7EE-0A4C8CA549A0}" srcOrd="10" destOrd="0" presId="urn:microsoft.com/office/officeart/2005/8/layout/cycle5"/>
    <dgm:cxn modelId="{C4755DB1-9356-954B-B7EB-64AE6778D710}" type="presParOf" srcId="{6336A3A2-8D44-4829-BE62-C1F710184A49}" destId="{0DAAA611-5C0F-4CB1-9F82-54047BD3E88B}" srcOrd="11" destOrd="0" presId="urn:microsoft.com/office/officeart/2005/8/layout/cycle5"/>
  </dgm:cxnLst>
  <dgm:bg>
    <a:solidFill>
      <a:schemeClr val="bg2"/>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7000F-0BC5-42A2-8E7A-4D171AE51083}">
      <dsp:nvSpPr>
        <dsp:cNvPr id="0" name=""/>
        <dsp:cNvSpPr/>
      </dsp:nvSpPr>
      <dsp:spPr>
        <a:xfrm>
          <a:off x="2811915" y="134073"/>
          <a:ext cx="2703021" cy="935829"/>
        </a:xfrm>
        <a:prstGeom prst="roundRect">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CH" sz="2300" kern="1200" dirty="0" err="1" smtClean="0"/>
            <a:t>Implement</a:t>
          </a:r>
          <a:endParaRPr lang="fr-CH" sz="2300" kern="1200" dirty="0"/>
        </a:p>
      </dsp:txBody>
      <dsp:txXfrm>
        <a:off x="2857598" y="179756"/>
        <a:ext cx="2611655" cy="844463"/>
      </dsp:txXfrm>
    </dsp:sp>
    <dsp:sp modelId="{99C01BB5-C69E-42D2-BD26-FBAB3FC27AE9}">
      <dsp:nvSpPr>
        <dsp:cNvPr id="0" name=""/>
        <dsp:cNvSpPr/>
      </dsp:nvSpPr>
      <dsp:spPr>
        <a:xfrm>
          <a:off x="2387130" y="878096"/>
          <a:ext cx="3094108" cy="3094108"/>
        </a:xfrm>
        <a:custGeom>
          <a:avLst/>
          <a:gdLst/>
          <a:ahLst/>
          <a:cxnLst/>
          <a:rect l="0" t="0" r="0" b="0"/>
          <a:pathLst>
            <a:path>
              <a:moveTo>
                <a:pt x="2414714" y="266217"/>
              </a:moveTo>
              <a:arcTo wR="1547054" hR="1547054" stAng="18246861" swAng="964770"/>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5A46175-41DA-43A2-BB0E-890F70F8FAFE}">
      <dsp:nvSpPr>
        <dsp:cNvPr id="0" name=""/>
        <dsp:cNvSpPr/>
      </dsp:nvSpPr>
      <dsp:spPr>
        <a:xfrm>
          <a:off x="4527243" y="1548309"/>
          <a:ext cx="2396760" cy="935829"/>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CH" sz="2300" kern="1200" dirty="0" err="1" smtClean="0"/>
            <a:t>Measure</a:t>
          </a:r>
          <a:r>
            <a:rPr lang="fr-CH" sz="2300" kern="1200" dirty="0" smtClean="0"/>
            <a:t> </a:t>
          </a:r>
          <a:r>
            <a:rPr lang="fr-CH" sz="2300" kern="1200" dirty="0" err="1" smtClean="0"/>
            <a:t>progress</a:t>
          </a:r>
          <a:endParaRPr lang="fr-CH" sz="2300" kern="1200" dirty="0"/>
        </a:p>
      </dsp:txBody>
      <dsp:txXfrm>
        <a:off x="4572926" y="1593992"/>
        <a:ext cx="2305394" cy="844463"/>
      </dsp:txXfrm>
    </dsp:sp>
    <dsp:sp modelId="{AF52AFAD-4FB3-4C82-B257-285F4233AA90}">
      <dsp:nvSpPr>
        <dsp:cNvPr id="0" name=""/>
        <dsp:cNvSpPr/>
      </dsp:nvSpPr>
      <dsp:spPr>
        <a:xfrm>
          <a:off x="2389471" y="58588"/>
          <a:ext cx="3094108" cy="3094108"/>
        </a:xfrm>
        <a:custGeom>
          <a:avLst/>
          <a:gdLst/>
          <a:ahLst/>
          <a:cxnLst/>
          <a:rect l="0" t="0" r="0" b="0"/>
          <a:pathLst>
            <a:path>
              <a:moveTo>
                <a:pt x="2735185" y="2537873"/>
              </a:moveTo>
              <a:arcTo wR="1547054" hR="1547054" stAng="2389546" swAng="95445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63C3718-595D-479B-A550-CAAFBAD3F39C}">
      <dsp:nvSpPr>
        <dsp:cNvPr id="0" name=""/>
        <dsp:cNvSpPr/>
      </dsp:nvSpPr>
      <dsp:spPr>
        <a:xfrm>
          <a:off x="2761520" y="2958185"/>
          <a:ext cx="2820677" cy="935829"/>
        </a:xfrm>
        <a:prstGeom prst="roundRect">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CH" sz="2300" kern="1200" dirty="0" smtClean="0"/>
            <a:t>Identify obstacles and gaps</a:t>
          </a:r>
          <a:endParaRPr lang="fr-CH" sz="2300" kern="1200" dirty="0"/>
        </a:p>
      </dsp:txBody>
      <dsp:txXfrm>
        <a:off x="2807203" y="3003868"/>
        <a:ext cx="2729311" cy="844463"/>
      </dsp:txXfrm>
    </dsp:sp>
    <dsp:sp modelId="{451EBA18-4A31-4EA5-8F1D-1F81ED5B3013}">
      <dsp:nvSpPr>
        <dsp:cNvPr id="0" name=""/>
        <dsp:cNvSpPr/>
      </dsp:nvSpPr>
      <dsp:spPr>
        <a:xfrm>
          <a:off x="2871919" y="62682"/>
          <a:ext cx="3094108" cy="3094108"/>
        </a:xfrm>
        <a:custGeom>
          <a:avLst/>
          <a:gdLst/>
          <a:ahLst/>
          <a:cxnLst/>
          <a:rect l="0" t="0" r="0" b="0"/>
          <a:pathLst>
            <a:path>
              <a:moveTo>
                <a:pt x="669619" y="2821214"/>
              </a:moveTo>
              <a:arcTo wR="1547054" hR="1547054" stAng="7473166" swAng="94981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54F880A-343B-4873-8E70-E4DA164E34F9}">
      <dsp:nvSpPr>
        <dsp:cNvPr id="0" name=""/>
        <dsp:cNvSpPr/>
      </dsp:nvSpPr>
      <dsp:spPr>
        <a:xfrm>
          <a:off x="1428923" y="1548309"/>
          <a:ext cx="2405183" cy="935829"/>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fr-CH" sz="2300" kern="1200" dirty="0" smtClean="0"/>
            <a:t>Take stock</a:t>
          </a:r>
          <a:endParaRPr lang="fr-CH" sz="2300" kern="1200" dirty="0"/>
        </a:p>
      </dsp:txBody>
      <dsp:txXfrm>
        <a:off x="1474606" y="1593992"/>
        <a:ext cx="2313817" cy="844463"/>
      </dsp:txXfrm>
    </dsp:sp>
    <dsp:sp modelId="{0DAAA611-5C0F-4CB1-9F82-54047BD3E88B}">
      <dsp:nvSpPr>
        <dsp:cNvPr id="0" name=""/>
        <dsp:cNvSpPr/>
      </dsp:nvSpPr>
      <dsp:spPr>
        <a:xfrm>
          <a:off x="2872192" y="868847"/>
          <a:ext cx="3094108" cy="3094108"/>
        </a:xfrm>
        <a:custGeom>
          <a:avLst/>
          <a:gdLst/>
          <a:ahLst/>
          <a:cxnLst/>
          <a:rect l="0" t="0" r="0" b="0"/>
          <a:pathLst>
            <a:path>
              <a:moveTo>
                <a:pt x="350486" y="566440"/>
              </a:moveTo>
              <a:arcTo wR="1547054" hR="1547054" stAng="13160123" swAng="954228"/>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2255FE-7C72-444E-A121-40E0F97E5A9F}" type="slidenum">
              <a:rPr lang="en-GB"/>
              <a:pPr>
                <a:defRPr/>
              </a:pPr>
              <a:t>‹#›</a:t>
            </a:fld>
            <a:endParaRPr lang="en-GB"/>
          </a:p>
        </p:txBody>
      </p:sp>
    </p:spTree>
    <p:extLst>
      <p:ext uri="{BB962C8B-B14F-4D97-AF65-F5344CB8AC3E}">
        <p14:creationId xmlns:p14="http://schemas.microsoft.com/office/powerpoint/2010/main" val="929877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071851-DCB3-614D-976F-C0A71FEC46E3}" type="slidenum">
              <a:rPr lang="it-IT"/>
              <a:pPr>
                <a:defRPr/>
              </a:pPr>
              <a:t>‹#›</a:t>
            </a:fld>
            <a:endParaRPr lang="it-IT"/>
          </a:p>
        </p:txBody>
      </p:sp>
    </p:spTree>
    <p:extLst>
      <p:ext uri="{BB962C8B-B14F-4D97-AF65-F5344CB8AC3E}">
        <p14:creationId xmlns:p14="http://schemas.microsoft.com/office/powerpoint/2010/main" val="579051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07000"/>
              </a:lnSpc>
              <a:spcAft>
                <a:spcPts val="800"/>
              </a:spcAft>
            </a:pPr>
            <a:endParaRPr lang="fr-FR" altLang="ja-JP" sz="1100" dirty="0">
              <a:latin typeface="Calibri"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H">
              <a:latin typeface="Arial" charset="0"/>
              <a:ea typeface="MS PGothic" charset="0"/>
            </a:endParaRPr>
          </a:p>
        </p:txBody>
      </p:sp>
      <p:sp>
        <p:nvSpPr>
          <p:cNvPr id="757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84A25D7-592C-F84A-BD03-FB0056D60BD6}" type="slidenum">
              <a:rPr lang="it-IT"/>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noTextEdit="1"/>
          </p:cNvSpPr>
          <p:nvPr>
            <p:ph type="sldImg"/>
          </p:nvPr>
        </p:nvSpPr>
        <p:spPr>
          <a:ln/>
        </p:spPr>
      </p:sp>
      <p:sp>
        <p:nvSpPr>
          <p:cNvPr id="48130"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defRPr/>
            </a:pPr>
            <a:endParaRPr lang="en-GB" dirty="0">
              <a:latin typeface="Arial" charset="0"/>
              <a:ea typeface="ＭＳ Ｐゴシック" charset="0"/>
              <a:cs typeface="ＭＳ Ｐゴシック" charset="0"/>
            </a:endParaRPr>
          </a:p>
        </p:txBody>
      </p:sp>
      <p:sp>
        <p:nvSpPr>
          <p:cNvPr id="48131"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75DD205-87FA-B24C-B97B-66325A937387}" type="slidenum">
              <a:rPr lang="it-IT" sz="1200"/>
              <a:pPr/>
              <a:t>11</a:t>
            </a:fld>
            <a:endParaRPr lang="it-IT"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H">
                <a:latin typeface="Arial" charset="0"/>
                <a:ea typeface="MS PGothic" charset="0"/>
              </a:rPr>
              <a:t>Stated objectives of the policy in Somaliland or Yemen.</a:t>
            </a:r>
          </a:p>
          <a:p>
            <a:endParaRPr lang="fr-CH">
              <a:latin typeface="Arial" charset="0"/>
              <a:ea typeface="MS PGothic" charset="0"/>
            </a:endParaRPr>
          </a:p>
          <a:p>
            <a:r>
              <a:rPr lang="fr-CH">
                <a:latin typeface="Arial" charset="0"/>
                <a:ea typeface="MS PGothic" charset="0"/>
              </a:rPr>
              <a:t>It is a question of governance: implementing a national instrument on IDPs implies setting up a conducive and enabling environment for the realisation of the instrument’s objectives. The actions required will be identified on the basis of a thorough assessment of needs and priorities. Adequate capacities will need to be made available; and performance will have to be measured against objectives.</a:t>
            </a:r>
          </a:p>
          <a:p>
            <a:endParaRPr lang="fr-CH">
              <a:latin typeface="Arial" charset="0"/>
              <a:ea typeface="MS PGothic" charset="0"/>
            </a:endParaRPr>
          </a:p>
          <a:p>
            <a:r>
              <a:rPr lang="fr-CH">
                <a:latin typeface="Arial" charset="0"/>
                <a:ea typeface="MS PGothic" charset="0"/>
              </a:rPr>
              <a:t>In some cases, implementation may begin during the adoption phase, with a view to increasing support for adoption.</a:t>
            </a:r>
          </a:p>
          <a:p>
            <a:endParaRPr lang="fr-CH">
              <a:latin typeface="Arial" charset="0"/>
              <a:ea typeface="MS PGothic" charset="0"/>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47063-89C1-B64A-A2FF-157CAB5F3676}" type="slidenum">
              <a:rPr lang="it-IT"/>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a:ln/>
        </p:spPr>
      </p:sp>
      <p:sp>
        <p:nvSpPr>
          <p:cNvPr id="4813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latin typeface="Arial" charset="0"/>
                <a:ea typeface="MS PGothic" charset="0"/>
              </a:rPr>
              <a:t>The implementation of a national instrument is a gradual process. As such it will require careful planning. </a:t>
            </a:r>
          </a:p>
          <a:p>
            <a:r>
              <a:rPr lang="en-GB" dirty="0" smtClean="0">
                <a:latin typeface="Arial" charset="0"/>
                <a:ea typeface="MS PGothic" charset="0"/>
              </a:rPr>
              <a:t> </a:t>
            </a:r>
          </a:p>
          <a:p>
            <a:r>
              <a:rPr lang="en-GB" dirty="0" smtClean="0">
                <a:latin typeface="Arial" charset="0"/>
                <a:ea typeface="MS PGothic" charset="0"/>
              </a:rPr>
              <a:t>- Coordination and collaboration between national and international stakeholders, including the donor community, need to take place.</a:t>
            </a:r>
          </a:p>
          <a:p>
            <a:r>
              <a:rPr lang="en-GB" dirty="0" smtClean="0">
                <a:latin typeface="Arial" charset="0"/>
                <a:ea typeface="MS PGothic" charset="0"/>
              </a:rPr>
              <a:t> </a:t>
            </a:r>
          </a:p>
          <a:p>
            <a:r>
              <a:rPr lang="en-GB" dirty="0" smtClean="0">
                <a:latin typeface="Arial" charset="0"/>
                <a:ea typeface="MS PGothic" charset="0"/>
              </a:rPr>
              <a:t>- The necessary financial resources need to be allocated. To ensure adequate resources, fundraising and to engagement with donors should take place from the earliest possible opportunity. Donors need to see the relevance of the process and take part in making the decisions that lead to implementation.</a:t>
            </a:r>
          </a:p>
          <a:p>
            <a:r>
              <a:rPr lang="en-GB" dirty="0" smtClean="0">
                <a:latin typeface="Arial" charset="0"/>
                <a:ea typeface="MS PGothic" charset="0"/>
              </a:rPr>
              <a:t> </a:t>
            </a:r>
          </a:p>
          <a:p>
            <a:r>
              <a:rPr lang="en-GB" dirty="0" smtClean="0">
                <a:latin typeface="Arial" charset="0"/>
                <a:ea typeface="MS PGothic" charset="0"/>
              </a:rPr>
              <a:t>- Activities to improve knowledge and capacity need to be undertaken. Key concepts need to be clarified and a common basis for engagement established. This may involve capacity building, training, dissemination and awareness- raising.</a:t>
            </a:r>
          </a:p>
          <a:p>
            <a:r>
              <a:rPr lang="en-GB" dirty="0" smtClean="0">
                <a:latin typeface="Arial" charset="0"/>
                <a:ea typeface="MS PGothic" charset="0"/>
              </a:rPr>
              <a:t> </a:t>
            </a:r>
          </a:p>
          <a:p>
            <a:r>
              <a:rPr lang="en-GB" dirty="0" smtClean="0">
                <a:latin typeface="Arial" charset="0"/>
                <a:ea typeface="MS PGothic" charset="0"/>
              </a:rPr>
              <a:t>- Profiling and data collection need to take place regularly to establish a picture of the way the displaced population evolves and inform the planning of implementation activities.</a:t>
            </a:r>
          </a:p>
          <a:p>
            <a:r>
              <a:rPr lang="en-GB" dirty="0" smtClean="0">
                <a:latin typeface="Arial" charset="0"/>
                <a:ea typeface="MS PGothic" charset="0"/>
              </a:rPr>
              <a:t> </a:t>
            </a:r>
          </a:p>
          <a:p>
            <a:r>
              <a:rPr lang="en-GB" dirty="0" smtClean="0">
                <a:latin typeface="Arial" charset="0"/>
                <a:ea typeface="MS PGothic" charset="0"/>
              </a:rPr>
              <a:t>- Obstacles to implementation need to be identified and addressed quickly. Continuous monitoring and evaluation is essential.</a:t>
            </a:r>
          </a:p>
          <a:p>
            <a:r>
              <a:rPr lang="en-GB" dirty="0" smtClean="0">
                <a:latin typeface="Arial" charset="0"/>
                <a:ea typeface="MS PGothic" charset="0"/>
              </a:rPr>
              <a:t> </a:t>
            </a:r>
          </a:p>
          <a:p>
            <a:r>
              <a:rPr lang="en-GB" dirty="0" smtClean="0">
                <a:latin typeface="Arial" charset="0"/>
                <a:ea typeface="MS PGothic" charset="0"/>
              </a:rPr>
              <a:t>In June 2013, Yemen adopted a national policy the addresses all causes of displacement and provides a comprehensive framework for response. The success of the initiative, however, will depend on implementation, improvements on the political and security front and continued donor support. Weak state capacity and scarcity of resources pose significant obstacles.</a:t>
            </a:r>
          </a:p>
          <a:p>
            <a:endParaRPr lang="it-IT" dirty="0" smtClean="0">
              <a:latin typeface="Arial" charset="0"/>
              <a:ea typeface="MS PGothic" charset="0"/>
            </a:endParaRPr>
          </a:p>
          <a:p>
            <a:endParaRPr lang="it-IT" dirty="0">
              <a:latin typeface="Arial" charset="0"/>
              <a:ea typeface="MS PGothic" charset="0"/>
            </a:endParaRPr>
          </a:p>
        </p:txBody>
      </p:sp>
      <p:sp>
        <p:nvSpPr>
          <p:cNvPr id="48132"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10FE037-D94D-6349-A151-B77F79B4B1B3}" type="slidenum">
              <a:rPr lang="it-IT"/>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GB" dirty="0" smtClean="0">
                <a:latin typeface="Arial" charset="0"/>
                <a:ea typeface="MS PGothic" charset="0"/>
              </a:rPr>
              <a:t>The designated focal point needs to have the capacity to lead and oversee the process.</a:t>
            </a:r>
          </a:p>
          <a:p>
            <a:endParaRPr lang="en-GB" dirty="0" smtClean="0">
              <a:latin typeface="Arial" charset="0"/>
              <a:ea typeface="MS PGothic" charset="0"/>
            </a:endParaRPr>
          </a:p>
          <a:p>
            <a:r>
              <a:rPr lang="en-GB" dirty="0" smtClean="0">
                <a:latin typeface="Arial" charset="0"/>
                <a:ea typeface="MS PGothic" charset="0"/>
              </a:rPr>
              <a:t>Sources of funding need to be identified and the necessary resources allocated.</a:t>
            </a:r>
          </a:p>
          <a:p>
            <a:endParaRPr lang="en-GB" dirty="0" smtClean="0">
              <a:latin typeface="Arial" charset="0"/>
              <a:ea typeface="MS PGothic" charset="0"/>
            </a:endParaRPr>
          </a:p>
          <a:p>
            <a:r>
              <a:rPr lang="en-GB" dirty="0" smtClean="0">
                <a:latin typeface="Arial" charset="0"/>
                <a:ea typeface="MS PGothic" charset="0"/>
              </a:rPr>
              <a:t>Coordination and collaboration with the regional, national and international need to be secured, particularly if national capacities and resources are lacking.</a:t>
            </a:r>
          </a:p>
          <a:p>
            <a:endParaRPr lang="en-GB" dirty="0" smtClean="0">
              <a:latin typeface="Arial" charset="0"/>
              <a:ea typeface="MS PGothic" charset="0"/>
            </a:endParaRPr>
          </a:p>
          <a:p>
            <a:r>
              <a:rPr lang="en-GB" b="1" dirty="0" smtClean="0">
                <a:latin typeface="Arial" charset="0"/>
                <a:ea typeface="MS PGothic" charset="0"/>
              </a:rPr>
              <a:t>Warning! </a:t>
            </a:r>
            <a:r>
              <a:rPr lang="en-GB" dirty="0" smtClean="0">
                <a:latin typeface="Arial" charset="0"/>
                <a:ea typeface="MS PGothic" charset="0"/>
              </a:rPr>
              <a:t>The adoption of a new instrument is not an end in and of itself. A second, more pragmatic and action-oriented document such as a strategy or an action plan may be need to ensure the instrument’s goals are realised.</a:t>
            </a:r>
          </a:p>
          <a:p>
            <a:endParaRPr lang="en-GB" dirty="0" smtClean="0">
              <a:latin typeface="Arial" charset="0"/>
              <a:ea typeface="MS PGothic" charset="0"/>
            </a:endParaRPr>
          </a:p>
          <a:p>
            <a:r>
              <a:rPr lang="en-GB" dirty="0" smtClean="0">
                <a:latin typeface="Arial" charset="0"/>
                <a:ea typeface="MS PGothic" charset="0"/>
              </a:rPr>
              <a:t>Maintaining political momentum behind the drafting and implementation process may also be important, as a number of factors can derail it. In Kenya, for example, the private member’s bill </a:t>
            </a:r>
            <a:r>
              <a:rPr lang="en-US" dirty="0" smtClean="0">
                <a:solidFill>
                  <a:srgbClr val="222222"/>
                </a:solidFill>
                <a:latin typeface="Arial" charset="0"/>
                <a:ea typeface="MS PGothic" charset="0"/>
              </a:rPr>
              <a:t> (a proposed law introduced into a legislature by a legislator who is not acting on behalf of the executive branch) </a:t>
            </a:r>
            <a:r>
              <a:rPr lang="en-GB" dirty="0" smtClean="0">
                <a:latin typeface="Arial" charset="0"/>
                <a:ea typeface="MS PGothic" charset="0"/>
              </a:rPr>
              <a:t>may not have enough sponsorship from the institution that will be charged with implementation. Elections may also be an issue, both in terms of campaigning being a distraction from other issues and newly-elected authorities having different priorities.</a:t>
            </a:r>
          </a:p>
          <a:p>
            <a:endParaRPr lang="en-GB" dirty="0">
              <a:latin typeface="Arial" charset="0"/>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fr-CH" dirty="0" smtClean="0">
                <a:latin typeface="Arial" charset="0"/>
                <a:ea typeface="MS PGothic" charset="0"/>
              </a:rPr>
              <a:t>To summarise:</a:t>
            </a:r>
          </a:p>
          <a:p>
            <a:endParaRPr lang="fr-CH" dirty="0" smtClean="0">
              <a:latin typeface="Arial" charset="0"/>
              <a:ea typeface="MS PGothic" charset="0"/>
            </a:endParaRPr>
          </a:p>
          <a:p>
            <a:r>
              <a:rPr lang="fr-CH" b="1" dirty="0" smtClean="0">
                <a:latin typeface="Arial" charset="0"/>
                <a:ea typeface="MS PGothic" charset="0"/>
              </a:rPr>
              <a:t>Who</a:t>
            </a:r>
            <a:r>
              <a:rPr lang="fr-CH" dirty="0" smtClean="0">
                <a:latin typeface="Arial" charset="0"/>
                <a:ea typeface="MS PGothic" charset="0"/>
              </a:rPr>
              <a:t> is responsible for the implementation of the national instrument?</a:t>
            </a:r>
          </a:p>
          <a:p>
            <a:r>
              <a:rPr lang="fr-CH" b="1" dirty="0" smtClean="0">
                <a:latin typeface="Arial" charset="0"/>
                <a:ea typeface="MS PGothic" charset="0"/>
              </a:rPr>
              <a:t>What</a:t>
            </a:r>
            <a:r>
              <a:rPr lang="fr-CH" dirty="0" smtClean="0">
                <a:latin typeface="Arial" charset="0"/>
                <a:ea typeface="MS PGothic" charset="0"/>
              </a:rPr>
              <a:t> specific activities need to be undertaken in line with the chosen priorities?</a:t>
            </a:r>
          </a:p>
          <a:p>
            <a:r>
              <a:rPr lang="fr-CH" b="1" dirty="0" smtClean="0">
                <a:latin typeface="Arial" charset="0"/>
                <a:ea typeface="MS PGothic" charset="0"/>
              </a:rPr>
              <a:t>Where</a:t>
            </a:r>
            <a:r>
              <a:rPr lang="fr-CH" dirty="0" smtClean="0">
                <a:latin typeface="Arial" charset="0"/>
                <a:ea typeface="MS PGothic" charset="0"/>
              </a:rPr>
              <a:t> will priority activities take place?</a:t>
            </a:r>
          </a:p>
          <a:p>
            <a:r>
              <a:rPr lang="fr-CH" b="1" dirty="0" smtClean="0">
                <a:latin typeface="Arial" charset="0"/>
                <a:ea typeface="MS PGothic" charset="0"/>
              </a:rPr>
              <a:t>When</a:t>
            </a:r>
            <a:r>
              <a:rPr lang="fr-CH" dirty="0" smtClean="0">
                <a:latin typeface="Arial" charset="0"/>
                <a:ea typeface="MS PGothic" charset="0"/>
              </a:rPr>
              <a:t> will the various phases of the implementation process kick in?</a:t>
            </a:r>
          </a:p>
          <a:p>
            <a:r>
              <a:rPr lang="fr-CH" b="1" dirty="0" smtClean="0">
                <a:latin typeface="Arial" charset="0"/>
                <a:ea typeface="MS PGothic" charset="0"/>
              </a:rPr>
              <a:t>Which funds </a:t>
            </a:r>
            <a:r>
              <a:rPr lang="fr-CH" dirty="0" smtClean="0">
                <a:latin typeface="Arial" charset="0"/>
                <a:ea typeface="MS PGothic" charset="0"/>
              </a:rPr>
              <a:t>are for specific activities ahd how will they be sourced?</a:t>
            </a:r>
          </a:p>
          <a:p>
            <a:r>
              <a:rPr lang="fr-CH" b="1" dirty="0" smtClean="0">
                <a:latin typeface="Arial" charset="0"/>
                <a:ea typeface="MS PGothic" charset="0"/>
              </a:rPr>
              <a:t>Which leaders </a:t>
            </a:r>
            <a:r>
              <a:rPr lang="fr-CH" dirty="0" smtClean="0">
                <a:latin typeface="Arial" charset="0"/>
                <a:ea typeface="MS PGothic" charset="0"/>
              </a:rPr>
              <a:t>are responsibility for specific activities?</a:t>
            </a:r>
            <a:endParaRPr lang="fr-CH" dirty="0">
              <a:latin typeface="Arial" charset="0"/>
              <a:ea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H" dirty="0">
                <a:latin typeface="Arial" charset="0"/>
                <a:ea typeface="MS PGothic" charset="0"/>
              </a:rPr>
              <a:t>The full and effective implementation of a national instrument is a gradual process. As such activities will need to be prioritised, bearing in mind the need to ensure an equitable approach. </a:t>
            </a:r>
          </a:p>
          <a:p>
            <a:endParaRPr lang="fr-CH" dirty="0">
              <a:latin typeface="Arial" charset="0"/>
              <a:ea typeface="MS PGothic" charset="0"/>
            </a:endParaRPr>
          </a:p>
          <a:p>
            <a:r>
              <a:rPr lang="fr-CH" dirty="0">
                <a:latin typeface="Arial" charset="0"/>
                <a:ea typeface="MS PGothic" charset="0"/>
              </a:rPr>
              <a:t>Prioritisation may address a number of thematic and/or geographical concerns, and should ensure that the most serious challenges and needs are addressed first. To do so, it is important to map needs and identify possible actions  and responsibility for them at both the national and local level.</a:t>
            </a:r>
          </a:p>
          <a:p>
            <a:endParaRPr lang="fr-CH" dirty="0">
              <a:latin typeface="Arial" charset="0"/>
              <a:ea typeface="MS PGothic" charset="0"/>
            </a:endParaRPr>
          </a:p>
          <a:p>
            <a:r>
              <a:rPr lang="fr-CH" dirty="0">
                <a:latin typeface="Arial" charset="0"/>
                <a:ea typeface="MS PGothic" charset="0"/>
              </a:rPr>
              <a:t>Go through the roadmap for action established by Afghanistan’s national policy on IDPs.</a:t>
            </a:r>
          </a:p>
          <a:p>
            <a:endParaRPr lang="fr-CH" dirty="0">
              <a:latin typeface="Arial" charset="0"/>
              <a:ea typeface="MS PGothic" charset="0"/>
            </a:endParaRPr>
          </a:p>
          <a:p>
            <a:r>
              <a:rPr lang="fr-CH" b="1" dirty="0">
                <a:latin typeface="Arial" charset="0"/>
                <a:ea typeface="MS PGothic" charset="0"/>
              </a:rPr>
              <a:t>Activities:</a:t>
            </a:r>
          </a:p>
          <a:p>
            <a:endParaRPr lang="fr-CH" b="1" dirty="0">
              <a:latin typeface="Arial" charset="0"/>
              <a:ea typeface="MS PGothic" charset="0"/>
            </a:endParaRPr>
          </a:p>
          <a:p>
            <a:r>
              <a:rPr lang="fr-CH" dirty="0">
                <a:latin typeface="Arial" charset="0"/>
                <a:ea typeface="MS PGothic" charset="0"/>
              </a:rPr>
              <a:t>Phase one: disseminate the policy, carry out capacity analysis, prepare a training plan, meet IDPs and host communities and discuss the roadmap</a:t>
            </a:r>
          </a:p>
          <a:p>
            <a:endParaRPr lang="fr-CH" dirty="0">
              <a:latin typeface="Arial" charset="0"/>
              <a:ea typeface="MS PGothic" charset="0"/>
            </a:endParaRPr>
          </a:p>
          <a:p>
            <a:r>
              <a:rPr lang="fr-CH" dirty="0">
                <a:latin typeface="Arial" charset="0"/>
                <a:ea typeface="MS PGothic" charset="0"/>
              </a:rPr>
              <a:t>Phase two: conduct training at the provincial level; prepare to draft provincial action plans and establish a budget for implementing them</a:t>
            </a:r>
          </a:p>
          <a:p>
            <a:endParaRPr lang="fr-CH" dirty="0">
              <a:latin typeface="Arial" charset="0"/>
              <a:ea typeface="MS PGothic" charset="0"/>
            </a:endParaRPr>
          </a:p>
          <a:p>
            <a:r>
              <a:rPr lang="fr-CH" dirty="0">
                <a:latin typeface="Arial" charset="0"/>
                <a:ea typeface="MS PGothic" charset="0"/>
              </a:rPr>
              <a:t>Phase three: Implement the action plan in initial areas and if successful roll out elsewhere</a:t>
            </a:r>
          </a:p>
          <a:p>
            <a:endParaRPr lang="fr-CH" b="1" dirty="0">
              <a:latin typeface="Arial" charset="0"/>
              <a:ea typeface="MS PGothic" charset="0"/>
            </a:endParaRPr>
          </a:p>
          <a:p>
            <a:r>
              <a:rPr lang="en-GB" b="1" dirty="0">
                <a:latin typeface="Arial" charset="0"/>
                <a:ea typeface="MS PGothic" charset="0"/>
              </a:rPr>
              <a:t>Areas: </a:t>
            </a:r>
          </a:p>
          <a:p>
            <a:endParaRPr lang="en-GB" b="1" dirty="0">
              <a:latin typeface="Arial" charset="0"/>
              <a:ea typeface="MS PGothic" charset="0"/>
            </a:endParaRPr>
          </a:p>
          <a:p>
            <a:r>
              <a:rPr lang="en-GB" dirty="0">
                <a:latin typeface="Arial" charset="0"/>
                <a:ea typeface="MS PGothic" charset="0"/>
              </a:rPr>
              <a:t>The nine provinces with the highest number of IDPs already have mechanisms in place to implement the national policy.</a:t>
            </a:r>
          </a:p>
          <a:p>
            <a:endParaRPr lang="en-GB" b="1" dirty="0">
              <a:latin typeface="Arial" charset="0"/>
              <a:ea typeface="MS PGothic" charset="0"/>
            </a:endParaRPr>
          </a:p>
          <a:p>
            <a:r>
              <a:rPr lang="en-GB" b="1" dirty="0">
                <a:latin typeface="Arial" charset="0"/>
                <a:ea typeface="MS PGothic" charset="0"/>
              </a:rPr>
              <a:t>Objectives: </a:t>
            </a:r>
          </a:p>
          <a:p>
            <a:endParaRPr lang="en-GB" b="1" dirty="0">
              <a:latin typeface="Arial" charset="0"/>
              <a:ea typeface="MS PGothic" charset="0"/>
            </a:endParaRPr>
          </a:p>
          <a:p>
            <a:r>
              <a:rPr lang="en-GB" dirty="0">
                <a:latin typeface="Arial" charset="0"/>
                <a:ea typeface="MS PGothic" charset="0"/>
              </a:rPr>
              <a:t>The overall objectives of the policy are to protect IDPs’ rights, achieve solutions for people displaced or affected by conflict and disasters, and set out roles and responsibilities for government ministries, humanitarian and development organisations and other partners. </a:t>
            </a:r>
          </a:p>
          <a:p>
            <a:pPr>
              <a:buFontTx/>
              <a:buChar char="-"/>
            </a:pPr>
            <a:endParaRPr lang="en-US" dirty="0">
              <a:latin typeface="Arial" charset="0"/>
              <a:ea typeface="MS PGothic" charset="0"/>
            </a:endParaRPr>
          </a:p>
          <a:p>
            <a:pPr>
              <a:buFontTx/>
              <a:buChar char="-"/>
            </a:pPr>
            <a:endParaRPr lang="fr-CH" dirty="0">
              <a:latin typeface="Arial" charset="0"/>
              <a:ea typeface="MS PGothic" charset="0"/>
            </a:endParaRPr>
          </a:p>
        </p:txBody>
      </p:sp>
      <p:sp>
        <p:nvSpPr>
          <p:cNvPr id="542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1D55763-808D-0A4B-94E4-4E0E61AC6BFB}" type="slidenum">
              <a:rPr lang="it-IT"/>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it-IT" dirty="0" smtClean="0">
                <a:latin typeface="Arial" charset="0"/>
                <a:ea typeface="MS PGothic" charset="0"/>
              </a:rPr>
              <a:t>The </a:t>
            </a:r>
            <a:r>
              <a:rPr lang="it-IT" dirty="0" err="1" smtClean="0">
                <a:latin typeface="Arial" charset="0"/>
                <a:ea typeface="MS PGothic" charset="0"/>
              </a:rPr>
              <a:t>development</a:t>
            </a:r>
            <a:r>
              <a:rPr lang="it-IT" dirty="0" smtClean="0">
                <a:latin typeface="Arial" charset="0"/>
                <a:ea typeface="MS PGothic" charset="0"/>
              </a:rPr>
              <a:t> of a </a:t>
            </a:r>
            <a:r>
              <a:rPr lang="it-IT" dirty="0" err="1" smtClean="0">
                <a:latin typeface="Arial" charset="0"/>
                <a:ea typeface="MS PGothic" charset="0"/>
              </a:rPr>
              <a:t>national</a:t>
            </a:r>
            <a:r>
              <a:rPr lang="it-IT" dirty="0" smtClean="0">
                <a:latin typeface="Arial" charset="0"/>
                <a:ea typeface="MS PGothic" charset="0"/>
              </a:rPr>
              <a:t> </a:t>
            </a:r>
            <a:r>
              <a:rPr lang="it-IT" dirty="0" err="1" smtClean="0">
                <a:latin typeface="Arial" charset="0"/>
                <a:ea typeface="MS PGothic" charset="0"/>
              </a:rPr>
              <a:t>instrument</a:t>
            </a:r>
            <a:r>
              <a:rPr lang="it-IT" dirty="0" smtClean="0">
                <a:latin typeface="Arial" charset="0"/>
                <a:ea typeface="MS PGothic" charset="0"/>
              </a:rPr>
              <a:t> </a:t>
            </a:r>
            <a:r>
              <a:rPr lang="it-IT" dirty="0" err="1" smtClean="0">
                <a:latin typeface="Arial" charset="0"/>
                <a:ea typeface="MS PGothic" charset="0"/>
              </a:rPr>
              <a:t>should</a:t>
            </a:r>
            <a:r>
              <a:rPr lang="it-IT" dirty="0" smtClean="0">
                <a:latin typeface="Arial" charset="0"/>
                <a:ea typeface="MS PGothic" charset="0"/>
              </a:rPr>
              <a:t> </a:t>
            </a:r>
            <a:r>
              <a:rPr lang="it-IT" dirty="0" err="1" smtClean="0">
                <a:latin typeface="Arial" charset="0"/>
                <a:ea typeface="MS PGothic" charset="0"/>
              </a:rPr>
              <a:t>have</a:t>
            </a:r>
            <a:r>
              <a:rPr lang="it-IT" dirty="0" smtClean="0">
                <a:latin typeface="Arial" charset="0"/>
                <a:ea typeface="MS PGothic" charset="0"/>
              </a:rPr>
              <a:t> </a:t>
            </a:r>
            <a:r>
              <a:rPr lang="it-IT" dirty="0" err="1" smtClean="0">
                <a:latin typeface="Arial" charset="0"/>
                <a:ea typeface="MS PGothic" charset="0"/>
              </a:rPr>
              <a:t>already</a:t>
            </a:r>
            <a:r>
              <a:rPr lang="it-IT" dirty="0" smtClean="0">
                <a:latin typeface="Arial" charset="0"/>
                <a:ea typeface="MS PGothic" charset="0"/>
              </a:rPr>
              <a:t> </a:t>
            </a:r>
            <a:r>
              <a:rPr lang="it-IT" dirty="0" err="1" smtClean="0">
                <a:latin typeface="Arial" charset="0"/>
                <a:ea typeface="MS PGothic" charset="0"/>
              </a:rPr>
              <a:t>represented</a:t>
            </a:r>
            <a:r>
              <a:rPr lang="it-IT" dirty="0" smtClean="0">
                <a:latin typeface="Arial" charset="0"/>
                <a:ea typeface="MS PGothic" charset="0"/>
              </a:rPr>
              <a:t> an </a:t>
            </a:r>
            <a:r>
              <a:rPr lang="it-IT" dirty="0" err="1" smtClean="0">
                <a:latin typeface="Arial" charset="0"/>
                <a:ea typeface="MS PGothic" charset="0"/>
              </a:rPr>
              <a:t>opportunity</a:t>
            </a:r>
            <a:r>
              <a:rPr lang="it-IT" dirty="0" smtClean="0">
                <a:latin typeface="Arial" charset="0"/>
                <a:ea typeface="MS PGothic" charset="0"/>
              </a:rPr>
              <a:t> for </a:t>
            </a:r>
            <a:r>
              <a:rPr lang="it-IT" dirty="0" err="1" smtClean="0">
                <a:latin typeface="Arial" charset="0"/>
                <a:ea typeface="MS PGothic" charset="0"/>
              </a:rPr>
              <a:t>different</a:t>
            </a:r>
            <a:r>
              <a:rPr lang="it-IT" dirty="0" smtClean="0">
                <a:latin typeface="Arial" charset="0"/>
                <a:ea typeface="MS PGothic" charset="0"/>
              </a:rPr>
              <a:t> </a:t>
            </a:r>
            <a:r>
              <a:rPr lang="it-IT" dirty="0" err="1" smtClean="0">
                <a:latin typeface="Arial" charset="0"/>
                <a:ea typeface="MS PGothic" charset="0"/>
              </a:rPr>
              <a:t>stakeholders</a:t>
            </a:r>
            <a:r>
              <a:rPr lang="it-IT" dirty="0" smtClean="0">
                <a:latin typeface="Arial" charset="0"/>
                <a:ea typeface="MS PGothic" charset="0"/>
              </a:rPr>
              <a:t> to </a:t>
            </a:r>
            <a:r>
              <a:rPr lang="it-IT" dirty="0" err="1" smtClean="0">
                <a:latin typeface="Arial" charset="0"/>
                <a:ea typeface="MS PGothic" charset="0"/>
              </a:rPr>
              <a:t>improve</a:t>
            </a:r>
            <a:r>
              <a:rPr lang="it-IT" dirty="0" smtClean="0">
                <a:latin typeface="Arial" charset="0"/>
                <a:ea typeface="MS PGothic" charset="0"/>
              </a:rPr>
              <a:t> </a:t>
            </a:r>
            <a:r>
              <a:rPr lang="it-IT" dirty="0" err="1" smtClean="0">
                <a:latin typeface="Arial" charset="0"/>
                <a:ea typeface="MS PGothic" charset="0"/>
              </a:rPr>
              <a:t>their</a:t>
            </a:r>
            <a:r>
              <a:rPr lang="it-IT" dirty="0" smtClean="0">
                <a:latin typeface="Arial" charset="0"/>
                <a:ea typeface="MS PGothic" charset="0"/>
              </a:rPr>
              <a:t> </a:t>
            </a:r>
            <a:r>
              <a:rPr lang="it-IT" dirty="0" err="1" smtClean="0">
                <a:latin typeface="Arial" charset="0"/>
                <a:ea typeface="MS PGothic" charset="0"/>
              </a:rPr>
              <a:t>knowledge</a:t>
            </a:r>
            <a:r>
              <a:rPr lang="it-IT" dirty="0" smtClean="0">
                <a:latin typeface="Arial" charset="0"/>
                <a:ea typeface="MS PGothic" charset="0"/>
              </a:rPr>
              <a:t> and </a:t>
            </a:r>
            <a:r>
              <a:rPr lang="it-IT" dirty="0" err="1" smtClean="0">
                <a:latin typeface="Arial" charset="0"/>
                <a:ea typeface="MS PGothic" charset="0"/>
              </a:rPr>
              <a:t>understanding</a:t>
            </a:r>
            <a:r>
              <a:rPr lang="it-IT" dirty="0" smtClean="0">
                <a:latin typeface="Arial" charset="0"/>
                <a:ea typeface="MS PGothic" charset="0"/>
              </a:rPr>
              <a:t> on </a:t>
            </a:r>
            <a:r>
              <a:rPr lang="it-IT" dirty="0" err="1" smtClean="0">
                <a:latin typeface="Arial" charset="0"/>
                <a:ea typeface="MS PGothic" charset="0"/>
              </a:rPr>
              <a:t>internal</a:t>
            </a:r>
            <a:r>
              <a:rPr lang="it-IT" dirty="0" smtClean="0">
                <a:latin typeface="Arial" charset="0"/>
                <a:ea typeface="MS PGothic" charset="0"/>
              </a:rPr>
              <a:t> </a:t>
            </a:r>
            <a:r>
              <a:rPr lang="it-IT" dirty="0" err="1" smtClean="0">
                <a:latin typeface="Arial" charset="0"/>
                <a:ea typeface="MS PGothic" charset="0"/>
              </a:rPr>
              <a:t>displacement</a:t>
            </a:r>
            <a:r>
              <a:rPr lang="it-IT" dirty="0" smtClean="0">
                <a:latin typeface="Arial" charset="0"/>
                <a:ea typeface="MS PGothic" charset="0"/>
              </a:rPr>
              <a:t> </a:t>
            </a:r>
            <a:r>
              <a:rPr lang="it-IT" dirty="0" err="1" smtClean="0">
                <a:latin typeface="Arial" charset="0"/>
                <a:ea typeface="MS PGothic" charset="0"/>
              </a:rPr>
              <a:t>issues</a:t>
            </a:r>
            <a:r>
              <a:rPr lang="it-IT" dirty="0" smtClean="0">
                <a:latin typeface="Arial" charset="0"/>
                <a:ea typeface="MS PGothic" charset="0"/>
              </a:rPr>
              <a:t>, </a:t>
            </a:r>
            <a:r>
              <a:rPr lang="it-IT" dirty="0" err="1" smtClean="0">
                <a:latin typeface="Arial" charset="0"/>
                <a:ea typeface="MS PGothic" charset="0"/>
              </a:rPr>
              <a:t>clarify</a:t>
            </a:r>
            <a:r>
              <a:rPr lang="it-IT" dirty="0" smtClean="0">
                <a:latin typeface="Arial" charset="0"/>
                <a:ea typeface="MS PGothic" charset="0"/>
              </a:rPr>
              <a:t> </a:t>
            </a:r>
            <a:r>
              <a:rPr lang="it-IT" dirty="0" err="1" smtClean="0">
                <a:latin typeface="Arial" charset="0"/>
                <a:ea typeface="MS PGothic" charset="0"/>
              </a:rPr>
              <a:t>key</a:t>
            </a:r>
            <a:r>
              <a:rPr lang="it-IT" dirty="0" smtClean="0">
                <a:latin typeface="Arial" charset="0"/>
                <a:ea typeface="MS PGothic" charset="0"/>
              </a:rPr>
              <a:t> </a:t>
            </a:r>
            <a:r>
              <a:rPr lang="it-IT" dirty="0" err="1" smtClean="0">
                <a:latin typeface="Arial" charset="0"/>
                <a:ea typeface="MS PGothic" charset="0"/>
              </a:rPr>
              <a:t>concepts</a:t>
            </a:r>
            <a:r>
              <a:rPr lang="it-IT" dirty="0" smtClean="0">
                <a:latin typeface="Arial" charset="0"/>
                <a:ea typeface="MS PGothic" charset="0"/>
              </a:rPr>
              <a:t> and </a:t>
            </a:r>
            <a:r>
              <a:rPr lang="it-IT" dirty="0" err="1" smtClean="0">
                <a:latin typeface="Arial" charset="0"/>
                <a:ea typeface="MS PGothic" charset="0"/>
              </a:rPr>
              <a:t>establish</a:t>
            </a:r>
            <a:r>
              <a:rPr lang="it-IT" dirty="0" smtClean="0">
                <a:latin typeface="Arial" charset="0"/>
                <a:ea typeface="MS PGothic" charset="0"/>
              </a:rPr>
              <a:t> a common </a:t>
            </a:r>
            <a:r>
              <a:rPr lang="it-IT" dirty="0" err="1" smtClean="0">
                <a:latin typeface="Arial" charset="0"/>
                <a:ea typeface="MS PGothic" charset="0"/>
              </a:rPr>
              <a:t>basis</a:t>
            </a:r>
            <a:r>
              <a:rPr lang="it-IT" dirty="0" smtClean="0">
                <a:latin typeface="Arial" charset="0"/>
                <a:ea typeface="MS PGothic" charset="0"/>
              </a:rPr>
              <a:t> for the </a:t>
            </a:r>
            <a:r>
              <a:rPr lang="it-IT" dirty="0" err="1" smtClean="0">
                <a:latin typeface="Arial" charset="0"/>
                <a:ea typeface="MS PGothic" charset="0"/>
              </a:rPr>
              <a:t>implementation</a:t>
            </a:r>
            <a:r>
              <a:rPr lang="it-IT" dirty="0" smtClean="0">
                <a:latin typeface="Arial" charset="0"/>
                <a:ea typeface="MS PGothic" charset="0"/>
              </a:rPr>
              <a:t> of the </a:t>
            </a:r>
            <a:r>
              <a:rPr lang="it-IT" dirty="0" err="1" smtClean="0">
                <a:latin typeface="Arial" charset="0"/>
                <a:ea typeface="MS PGothic" charset="0"/>
              </a:rPr>
              <a:t>instrument</a:t>
            </a:r>
            <a:r>
              <a:rPr lang="it-IT" dirty="0" smtClean="0">
                <a:latin typeface="Arial" charset="0"/>
                <a:ea typeface="MS PGothic" charset="0"/>
              </a:rPr>
              <a:t>:</a:t>
            </a:r>
          </a:p>
          <a:p>
            <a:pPr>
              <a:buFontTx/>
              <a:buAutoNum type="arabicPeriod"/>
            </a:pPr>
            <a:r>
              <a:rPr lang="it-IT" dirty="0" err="1" smtClean="0">
                <a:latin typeface="Arial" charset="0"/>
                <a:ea typeface="MS PGothic" charset="0"/>
              </a:rPr>
              <a:t>Issues</a:t>
            </a:r>
            <a:endParaRPr lang="it-IT" dirty="0" smtClean="0">
              <a:latin typeface="Arial" charset="0"/>
              <a:ea typeface="MS PGothic" charset="0"/>
            </a:endParaRPr>
          </a:p>
          <a:p>
            <a:pPr>
              <a:buFontTx/>
              <a:buAutoNum type="arabicPeriod"/>
            </a:pPr>
            <a:r>
              <a:rPr lang="it-IT" dirty="0" err="1" smtClean="0">
                <a:latin typeface="Arial" charset="0"/>
                <a:ea typeface="MS PGothic" charset="0"/>
              </a:rPr>
              <a:t>Response</a:t>
            </a:r>
            <a:r>
              <a:rPr lang="it-IT" dirty="0" smtClean="0">
                <a:latin typeface="Arial" charset="0"/>
                <a:ea typeface="MS PGothic" charset="0"/>
              </a:rPr>
              <a:t> </a:t>
            </a:r>
            <a:r>
              <a:rPr lang="it-IT" dirty="0" err="1" smtClean="0">
                <a:latin typeface="Arial" charset="0"/>
                <a:ea typeface="MS PGothic" charset="0"/>
              </a:rPr>
              <a:t>mechanisms</a:t>
            </a:r>
            <a:endParaRPr lang="it-IT" dirty="0" smtClean="0">
              <a:latin typeface="Arial" charset="0"/>
              <a:ea typeface="MS PGothic" charset="0"/>
            </a:endParaRPr>
          </a:p>
          <a:p>
            <a:endParaRPr lang="it-IT" dirty="0" smtClean="0">
              <a:latin typeface="Arial" charset="0"/>
              <a:ea typeface="MS PGothic" charset="0"/>
            </a:endParaRPr>
          </a:p>
          <a:p>
            <a:r>
              <a:rPr lang="it-IT" dirty="0" err="1" smtClean="0">
                <a:latin typeface="Arial" charset="0"/>
                <a:ea typeface="MS PGothic" charset="0"/>
              </a:rPr>
              <a:t>Implementation</a:t>
            </a:r>
            <a:r>
              <a:rPr lang="it-IT" dirty="0" smtClean="0">
                <a:latin typeface="Arial" charset="0"/>
                <a:ea typeface="MS PGothic" charset="0"/>
              </a:rPr>
              <a:t> </a:t>
            </a:r>
            <a:r>
              <a:rPr lang="it-IT" dirty="0" err="1" smtClean="0">
                <a:latin typeface="Arial" charset="0"/>
                <a:ea typeface="MS PGothic" charset="0"/>
              </a:rPr>
              <a:t>may</a:t>
            </a:r>
            <a:r>
              <a:rPr lang="it-IT" dirty="0" smtClean="0">
                <a:latin typeface="Arial" charset="0"/>
                <a:ea typeface="MS PGothic" charset="0"/>
              </a:rPr>
              <a:t> </a:t>
            </a:r>
            <a:r>
              <a:rPr lang="it-IT" dirty="0" err="1" smtClean="0">
                <a:latin typeface="Arial" charset="0"/>
                <a:ea typeface="MS PGothic" charset="0"/>
              </a:rPr>
              <a:t>require</a:t>
            </a:r>
            <a:r>
              <a:rPr lang="it-IT" dirty="0" smtClean="0">
                <a:latin typeface="Arial" charset="0"/>
                <a:ea typeface="MS PGothic" charset="0"/>
              </a:rPr>
              <a:t> </a:t>
            </a:r>
            <a:r>
              <a:rPr lang="it-IT" b="1" dirty="0" smtClean="0">
                <a:latin typeface="Arial" charset="0"/>
                <a:ea typeface="MS PGothic" charset="0"/>
              </a:rPr>
              <a:t>ongoing </a:t>
            </a:r>
            <a:r>
              <a:rPr lang="it-IT" b="1" dirty="0" err="1" smtClean="0">
                <a:latin typeface="Arial" charset="0"/>
                <a:ea typeface="MS PGothic" charset="0"/>
              </a:rPr>
              <a:t>capacity</a:t>
            </a:r>
            <a:r>
              <a:rPr lang="it-IT" b="1" dirty="0" smtClean="0">
                <a:latin typeface="Arial" charset="0"/>
                <a:ea typeface="MS PGothic" charset="0"/>
              </a:rPr>
              <a:t> building </a:t>
            </a:r>
            <a:r>
              <a:rPr lang="it-IT" dirty="0" smtClean="0">
                <a:latin typeface="Arial" charset="0"/>
                <a:ea typeface="MS PGothic" charset="0"/>
              </a:rPr>
              <a:t>for </a:t>
            </a:r>
            <a:r>
              <a:rPr lang="it-IT" dirty="0" err="1" smtClean="0">
                <a:latin typeface="Arial" charset="0"/>
                <a:ea typeface="MS PGothic" charset="0"/>
              </a:rPr>
              <a:t>everyone</a:t>
            </a:r>
            <a:r>
              <a:rPr lang="it-IT" dirty="0" smtClean="0">
                <a:latin typeface="Arial" charset="0"/>
                <a:ea typeface="MS PGothic" charset="0"/>
              </a:rPr>
              <a:t> </a:t>
            </a:r>
            <a:r>
              <a:rPr lang="it-IT" dirty="0" err="1" smtClean="0">
                <a:latin typeface="Arial" charset="0"/>
                <a:ea typeface="MS PGothic" charset="0"/>
              </a:rPr>
              <a:t>involved</a:t>
            </a:r>
            <a:r>
              <a:rPr lang="it-IT" dirty="0" smtClean="0">
                <a:latin typeface="Arial" charset="0"/>
                <a:ea typeface="MS PGothic" charset="0"/>
              </a:rPr>
              <a:t> in </a:t>
            </a:r>
            <a:r>
              <a:rPr lang="it-IT" dirty="0" err="1" smtClean="0">
                <a:latin typeface="Arial" charset="0"/>
                <a:ea typeface="MS PGothic" charset="0"/>
              </a:rPr>
              <a:t>it</a:t>
            </a:r>
            <a:r>
              <a:rPr lang="it-IT" dirty="0" smtClean="0">
                <a:latin typeface="Arial" charset="0"/>
                <a:ea typeface="MS PGothic" charset="0"/>
              </a:rPr>
              <a:t>: </a:t>
            </a:r>
            <a:r>
              <a:rPr lang="it-IT" dirty="0" err="1" smtClean="0">
                <a:latin typeface="Arial" charset="0"/>
                <a:ea typeface="MS PGothic" charset="0"/>
              </a:rPr>
              <a:t>it</a:t>
            </a:r>
            <a:r>
              <a:rPr lang="it-IT" dirty="0" smtClean="0">
                <a:latin typeface="Arial" charset="0"/>
                <a:ea typeface="MS PGothic" charset="0"/>
              </a:rPr>
              <a:t> </a:t>
            </a:r>
            <a:r>
              <a:rPr lang="it-IT" dirty="0" err="1" smtClean="0">
                <a:latin typeface="Arial" charset="0"/>
                <a:ea typeface="MS PGothic" charset="0"/>
              </a:rPr>
              <a:t>may</a:t>
            </a:r>
            <a:r>
              <a:rPr lang="it-IT" dirty="0" smtClean="0">
                <a:latin typeface="Arial" charset="0"/>
                <a:ea typeface="MS PGothic" charset="0"/>
              </a:rPr>
              <a:t> </a:t>
            </a:r>
            <a:r>
              <a:rPr lang="it-IT" dirty="0" err="1" smtClean="0">
                <a:latin typeface="Arial" charset="0"/>
                <a:ea typeface="MS PGothic" charset="0"/>
              </a:rPr>
              <a:t>thus</a:t>
            </a:r>
            <a:r>
              <a:rPr lang="it-IT" dirty="0" smtClean="0">
                <a:latin typeface="Arial" charset="0"/>
                <a:ea typeface="MS PGothic" charset="0"/>
              </a:rPr>
              <a:t> be opportune to </a:t>
            </a:r>
            <a:r>
              <a:rPr lang="it-IT" dirty="0" err="1" smtClean="0">
                <a:latin typeface="Arial" charset="0"/>
                <a:ea typeface="MS PGothic" charset="0"/>
              </a:rPr>
              <a:t>foresee</a:t>
            </a:r>
            <a:r>
              <a:rPr lang="it-IT" dirty="0" smtClean="0">
                <a:latin typeface="Arial" charset="0"/>
                <a:ea typeface="MS PGothic" charset="0"/>
              </a:rPr>
              <a:t> </a:t>
            </a:r>
            <a:r>
              <a:rPr lang="it-IT" dirty="0" err="1" smtClean="0">
                <a:latin typeface="Arial" charset="0"/>
                <a:ea typeface="MS PGothic" charset="0"/>
              </a:rPr>
              <a:t>systematic</a:t>
            </a:r>
            <a:r>
              <a:rPr lang="it-IT" dirty="0" smtClean="0">
                <a:latin typeface="Arial" charset="0"/>
                <a:ea typeface="MS PGothic" charset="0"/>
              </a:rPr>
              <a:t> training of </a:t>
            </a:r>
            <a:r>
              <a:rPr lang="it-IT" dirty="0" err="1" smtClean="0">
                <a:latin typeface="Arial" charset="0"/>
                <a:ea typeface="MS PGothic" charset="0"/>
              </a:rPr>
              <a:t>dedicated</a:t>
            </a:r>
            <a:r>
              <a:rPr lang="it-IT" dirty="0" smtClean="0">
                <a:latin typeface="Arial" charset="0"/>
                <a:ea typeface="MS PGothic" charset="0"/>
              </a:rPr>
              <a:t> staff of </a:t>
            </a:r>
            <a:r>
              <a:rPr lang="it-IT" dirty="0" err="1" smtClean="0">
                <a:latin typeface="Arial" charset="0"/>
                <a:ea typeface="MS PGothic" charset="0"/>
              </a:rPr>
              <a:t>both</a:t>
            </a:r>
            <a:r>
              <a:rPr lang="it-IT" dirty="0" smtClean="0">
                <a:latin typeface="Arial" charset="0"/>
                <a:ea typeface="MS PGothic" charset="0"/>
              </a:rPr>
              <a:t> </a:t>
            </a:r>
            <a:r>
              <a:rPr lang="it-IT" dirty="0" err="1" smtClean="0">
                <a:latin typeface="Arial" charset="0"/>
                <a:ea typeface="MS PGothic" charset="0"/>
              </a:rPr>
              <a:t>key</a:t>
            </a:r>
            <a:r>
              <a:rPr lang="it-IT" dirty="0" smtClean="0">
                <a:latin typeface="Arial" charset="0"/>
                <a:ea typeface="MS PGothic" charset="0"/>
              </a:rPr>
              <a:t> </a:t>
            </a:r>
            <a:r>
              <a:rPr lang="it-IT" dirty="0" err="1" smtClean="0">
                <a:latin typeface="Arial" charset="0"/>
                <a:ea typeface="MS PGothic" charset="0"/>
              </a:rPr>
              <a:t>ministries</a:t>
            </a:r>
            <a:r>
              <a:rPr lang="it-IT" dirty="0" smtClean="0">
                <a:latin typeface="Arial" charset="0"/>
                <a:ea typeface="MS PGothic" charset="0"/>
              </a:rPr>
              <a:t> and of </a:t>
            </a:r>
            <a:r>
              <a:rPr lang="it-IT" dirty="0" err="1" smtClean="0">
                <a:latin typeface="Arial" charset="0"/>
                <a:ea typeface="MS PGothic" charset="0"/>
              </a:rPr>
              <a:t>local</a:t>
            </a:r>
            <a:r>
              <a:rPr lang="it-IT" dirty="0" smtClean="0">
                <a:latin typeface="Arial" charset="0"/>
                <a:ea typeface="MS PGothic" charset="0"/>
              </a:rPr>
              <a:t> </a:t>
            </a:r>
            <a:r>
              <a:rPr lang="it-IT" dirty="0" err="1" smtClean="0">
                <a:latin typeface="Arial" charset="0"/>
                <a:ea typeface="MS PGothic" charset="0"/>
              </a:rPr>
              <a:t>authorities</a:t>
            </a:r>
            <a:r>
              <a:rPr lang="it-IT" dirty="0" smtClean="0">
                <a:latin typeface="Arial" charset="0"/>
                <a:ea typeface="MS PGothic" charset="0"/>
              </a:rPr>
              <a:t> </a:t>
            </a:r>
            <a:r>
              <a:rPr lang="it-IT" dirty="0" err="1" smtClean="0">
                <a:latin typeface="Arial" charset="0"/>
                <a:ea typeface="MS PGothic" charset="0"/>
              </a:rPr>
              <a:t>engaged</a:t>
            </a:r>
            <a:r>
              <a:rPr lang="it-IT" dirty="0" smtClean="0">
                <a:latin typeface="Arial" charset="0"/>
                <a:ea typeface="MS PGothic" charset="0"/>
              </a:rPr>
              <a:t> in the </a:t>
            </a:r>
            <a:r>
              <a:rPr lang="it-IT" dirty="0" err="1" smtClean="0">
                <a:latin typeface="Arial" charset="0"/>
                <a:ea typeface="MS PGothic" charset="0"/>
              </a:rPr>
              <a:t>implementation</a:t>
            </a:r>
            <a:r>
              <a:rPr lang="it-IT" dirty="0" smtClean="0">
                <a:latin typeface="Arial" charset="0"/>
                <a:ea typeface="MS PGothic" charset="0"/>
              </a:rPr>
              <a:t> (the </a:t>
            </a:r>
            <a:r>
              <a:rPr lang="it-IT" dirty="0" err="1" smtClean="0">
                <a:latin typeface="Arial" charset="0"/>
                <a:ea typeface="MS PGothic" charset="0"/>
              </a:rPr>
              <a:t>selection</a:t>
            </a:r>
            <a:r>
              <a:rPr lang="it-IT" dirty="0" smtClean="0">
                <a:latin typeface="Arial" charset="0"/>
                <a:ea typeface="MS PGothic" charset="0"/>
              </a:rPr>
              <a:t> and </a:t>
            </a:r>
            <a:r>
              <a:rPr lang="it-IT" dirty="0" err="1" smtClean="0">
                <a:latin typeface="Arial" charset="0"/>
                <a:ea typeface="MS PGothic" charset="0"/>
              </a:rPr>
              <a:t>prioritization</a:t>
            </a:r>
            <a:r>
              <a:rPr lang="it-IT" dirty="0" smtClean="0">
                <a:latin typeface="Arial" charset="0"/>
                <a:ea typeface="MS PGothic" charset="0"/>
              </a:rPr>
              <a:t> of the targets </a:t>
            </a:r>
            <a:r>
              <a:rPr lang="it-IT" dirty="0" err="1" smtClean="0">
                <a:latin typeface="Arial" charset="0"/>
                <a:ea typeface="MS PGothic" charset="0"/>
              </a:rPr>
              <a:t>will</a:t>
            </a:r>
            <a:r>
              <a:rPr lang="it-IT" dirty="0" smtClean="0">
                <a:latin typeface="Arial" charset="0"/>
                <a:ea typeface="MS PGothic" charset="0"/>
              </a:rPr>
              <a:t> </a:t>
            </a:r>
            <a:r>
              <a:rPr lang="it-IT" dirty="0" err="1" smtClean="0">
                <a:latin typeface="Arial" charset="0"/>
                <a:ea typeface="MS PGothic" charset="0"/>
              </a:rPr>
              <a:t>depend</a:t>
            </a:r>
            <a:r>
              <a:rPr lang="it-IT" dirty="0" smtClean="0">
                <a:latin typeface="Arial" charset="0"/>
                <a:ea typeface="MS PGothic" charset="0"/>
              </a:rPr>
              <a:t> on the </a:t>
            </a:r>
            <a:r>
              <a:rPr lang="it-IT" dirty="0" err="1" smtClean="0">
                <a:latin typeface="Arial" charset="0"/>
                <a:ea typeface="MS PGothic" charset="0"/>
              </a:rPr>
              <a:t>actual</a:t>
            </a:r>
            <a:r>
              <a:rPr lang="it-IT" dirty="0" smtClean="0">
                <a:latin typeface="Arial" charset="0"/>
                <a:ea typeface="MS PGothic" charset="0"/>
              </a:rPr>
              <a:t> </a:t>
            </a:r>
            <a:r>
              <a:rPr lang="it-IT" dirty="0" err="1" smtClean="0">
                <a:latin typeface="Arial" charset="0"/>
                <a:ea typeface="MS PGothic" charset="0"/>
              </a:rPr>
              <a:t>national</a:t>
            </a:r>
            <a:r>
              <a:rPr lang="it-IT" dirty="0" smtClean="0">
                <a:latin typeface="Arial" charset="0"/>
                <a:ea typeface="MS PGothic" charset="0"/>
              </a:rPr>
              <a:t> </a:t>
            </a:r>
            <a:r>
              <a:rPr lang="it-IT" dirty="0" err="1" smtClean="0">
                <a:latin typeface="Arial" charset="0"/>
                <a:ea typeface="MS PGothic" charset="0"/>
              </a:rPr>
              <a:t>structures</a:t>
            </a:r>
            <a:r>
              <a:rPr lang="it-IT" dirty="0" smtClean="0">
                <a:latin typeface="Arial" charset="0"/>
                <a:ea typeface="MS PGothic" charset="0"/>
              </a:rPr>
              <a:t>)</a:t>
            </a:r>
          </a:p>
          <a:p>
            <a:r>
              <a:rPr lang="it-IT" b="1" dirty="0" err="1" smtClean="0">
                <a:latin typeface="Arial" charset="0"/>
                <a:ea typeface="MS PGothic" charset="0"/>
              </a:rPr>
              <a:t>Dissemination</a:t>
            </a:r>
            <a:r>
              <a:rPr lang="it-IT" dirty="0" smtClean="0">
                <a:latin typeface="Arial" charset="0"/>
                <a:ea typeface="MS PGothic" charset="0"/>
              </a:rPr>
              <a:t> and </a:t>
            </a:r>
            <a:r>
              <a:rPr lang="it-IT" dirty="0" err="1" smtClean="0">
                <a:latin typeface="Arial" charset="0"/>
                <a:ea typeface="MS PGothic" charset="0"/>
              </a:rPr>
              <a:t>awareness</a:t>
            </a:r>
            <a:r>
              <a:rPr lang="it-IT" dirty="0" smtClean="0">
                <a:latin typeface="Arial" charset="0"/>
                <a:ea typeface="MS PGothic" charset="0"/>
              </a:rPr>
              <a:t> </a:t>
            </a:r>
            <a:r>
              <a:rPr lang="it-IT" dirty="0" err="1" smtClean="0">
                <a:latin typeface="Arial" charset="0"/>
                <a:ea typeface="MS PGothic" charset="0"/>
              </a:rPr>
              <a:t>raising</a:t>
            </a:r>
            <a:r>
              <a:rPr lang="it-IT" dirty="0" smtClean="0">
                <a:latin typeface="Arial" charset="0"/>
                <a:ea typeface="MS PGothic" charset="0"/>
              </a:rPr>
              <a:t> </a:t>
            </a:r>
            <a:r>
              <a:rPr lang="it-IT" dirty="0" err="1" smtClean="0">
                <a:latin typeface="Arial" charset="0"/>
                <a:ea typeface="MS PGothic" charset="0"/>
              </a:rPr>
              <a:t>including</a:t>
            </a:r>
            <a:r>
              <a:rPr lang="it-IT" dirty="0" smtClean="0">
                <a:latin typeface="Arial" charset="0"/>
                <a:ea typeface="MS PGothic" charset="0"/>
              </a:rPr>
              <a:t> with </a:t>
            </a:r>
            <a:r>
              <a:rPr lang="it-IT" b="1" dirty="0" err="1" smtClean="0">
                <a:latin typeface="Arial" charset="0"/>
                <a:ea typeface="MS PGothic" charset="0"/>
              </a:rPr>
              <a:t>displacement-affected</a:t>
            </a:r>
            <a:r>
              <a:rPr lang="it-IT" b="1" dirty="0" smtClean="0">
                <a:latin typeface="Arial" charset="0"/>
                <a:ea typeface="MS PGothic" charset="0"/>
              </a:rPr>
              <a:t> </a:t>
            </a:r>
            <a:r>
              <a:rPr lang="it-IT" b="1" dirty="0" err="1" smtClean="0">
                <a:latin typeface="Arial" charset="0"/>
                <a:ea typeface="MS PGothic" charset="0"/>
              </a:rPr>
              <a:t>communities</a:t>
            </a:r>
            <a:r>
              <a:rPr lang="it-IT" b="1" dirty="0" smtClean="0">
                <a:latin typeface="Arial" charset="0"/>
                <a:ea typeface="MS PGothic" charset="0"/>
              </a:rPr>
              <a:t> </a:t>
            </a:r>
            <a:r>
              <a:rPr lang="it-IT" dirty="0" err="1" smtClean="0">
                <a:latin typeface="Arial" charset="0"/>
                <a:ea typeface="MS PGothic" charset="0"/>
              </a:rPr>
              <a:t>may</a:t>
            </a:r>
            <a:r>
              <a:rPr lang="it-IT" dirty="0" smtClean="0">
                <a:latin typeface="Arial" charset="0"/>
                <a:ea typeface="MS PGothic" charset="0"/>
              </a:rPr>
              <a:t> </a:t>
            </a:r>
            <a:r>
              <a:rPr lang="it-IT" dirty="0" err="1" smtClean="0">
                <a:latin typeface="Arial" charset="0"/>
                <a:ea typeface="MS PGothic" charset="0"/>
              </a:rPr>
              <a:t>also</a:t>
            </a:r>
            <a:r>
              <a:rPr lang="it-IT" dirty="0" smtClean="0">
                <a:latin typeface="Arial" charset="0"/>
                <a:ea typeface="MS PGothic" charset="0"/>
              </a:rPr>
              <a:t> be </a:t>
            </a:r>
            <a:r>
              <a:rPr lang="it-IT" dirty="0" err="1" smtClean="0">
                <a:latin typeface="Arial" charset="0"/>
                <a:ea typeface="MS PGothic" charset="0"/>
              </a:rPr>
              <a:t>required</a:t>
            </a:r>
            <a:r>
              <a:rPr lang="it-IT" dirty="0" smtClean="0">
                <a:latin typeface="Arial" charset="0"/>
                <a:ea typeface="MS PGothic" charset="0"/>
              </a:rPr>
              <a:t> to </a:t>
            </a:r>
            <a:r>
              <a:rPr lang="it-IT" dirty="0" err="1" smtClean="0">
                <a:latin typeface="Arial" charset="0"/>
                <a:ea typeface="MS PGothic" charset="0"/>
              </a:rPr>
              <a:t>ensure</a:t>
            </a:r>
            <a:r>
              <a:rPr lang="it-IT" dirty="0" smtClean="0">
                <a:latin typeface="Arial" charset="0"/>
                <a:ea typeface="MS PGothic" charset="0"/>
              </a:rPr>
              <a:t> </a:t>
            </a:r>
            <a:r>
              <a:rPr lang="it-IT" dirty="0" err="1" smtClean="0">
                <a:latin typeface="Arial" charset="0"/>
                <a:ea typeface="MS PGothic" charset="0"/>
              </a:rPr>
              <a:t>that</a:t>
            </a:r>
            <a:r>
              <a:rPr lang="it-IT" dirty="0" smtClean="0">
                <a:latin typeface="Arial" charset="0"/>
                <a:ea typeface="MS PGothic" charset="0"/>
              </a:rPr>
              <a:t> </a:t>
            </a:r>
            <a:r>
              <a:rPr lang="it-IT" dirty="0" err="1" smtClean="0">
                <a:latin typeface="Arial" charset="0"/>
                <a:ea typeface="MS PGothic" charset="0"/>
              </a:rPr>
              <a:t>everyone</a:t>
            </a:r>
            <a:r>
              <a:rPr lang="it-IT" dirty="0" smtClean="0">
                <a:latin typeface="Arial" charset="0"/>
                <a:ea typeface="MS PGothic" charset="0"/>
              </a:rPr>
              <a:t> </a:t>
            </a:r>
            <a:r>
              <a:rPr lang="it-IT" dirty="0" err="1" smtClean="0">
                <a:latin typeface="Arial" charset="0"/>
                <a:ea typeface="MS PGothic" charset="0"/>
              </a:rPr>
              <a:t>is</a:t>
            </a:r>
            <a:r>
              <a:rPr lang="it-IT" dirty="0" smtClean="0">
                <a:latin typeface="Arial" charset="0"/>
                <a:ea typeface="MS PGothic" charset="0"/>
              </a:rPr>
              <a:t> made </a:t>
            </a:r>
            <a:r>
              <a:rPr lang="it-IT" dirty="0" err="1" smtClean="0">
                <a:latin typeface="Arial" charset="0"/>
                <a:ea typeface="MS PGothic" charset="0"/>
              </a:rPr>
              <a:t>aware</a:t>
            </a:r>
            <a:r>
              <a:rPr lang="it-IT" dirty="0" smtClean="0">
                <a:latin typeface="Arial" charset="0"/>
                <a:ea typeface="MS PGothic" charset="0"/>
              </a:rPr>
              <a:t> of the </a:t>
            </a:r>
            <a:r>
              <a:rPr lang="it-IT" dirty="0" err="1" smtClean="0">
                <a:latin typeface="Arial" charset="0"/>
                <a:ea typeface="MS PGothic" charset="0"/>
              </a:rPr>
              <a:t>existence</a:t>
            </a:r>
            <a:r>
              <a:rPr lang="it-IT" dirty="0" smtClean="0">
                <a:latin typeface="Arial" charset="0"/>
                <a:ea typeface="MS PGothic" charset="0"/>
              </a:rPr>
              <a:t> of the </a:t>
            </a:r>
            <a:r>
              <a:rPr lang="it-IT" dirty="0" err="1" smtClean="0">
                <a:latin typeface="Arial" charset="0"/>
                <a:ea typeface="MS PGothic" charset="0"/>
              </a:rPr>
              <a:t>instrument</a:t>
            </a:r>
            <a:r>
              <a:rPr lang="it-IT" dirty="0" smtClean="0">
                <a:latin typeface="Arial" charset="0"/>
                <a:ea typeface="MS PGothic" charset="0"/>
              </a:rPr>
              <a:t> and of </a:t>
            </a:r>
            <a:r>
              <a:rPr lang="it-IT" dirty="0" err="1" smtClean="0">
                <a:latin typeface="Arial" charset="0"/>
                <a:ea typeface="MS PGothic" charset="0"/>
              </a:rPr>
              <a:t>its</a:t>
            </a:r>
            <a:r>
              <a:rPr lang="it-IT" dirty="0" smtClean="0">
                <a:latin typeface="Arial" charset="0"/>
                <a:ea typeface="MS PGothic" charset="0"/>
              </a:rPr>
              <a:t> </a:t>
            </a:r>
            <a:r>
              <a:rPr lang="it-IT" dirty="0" err="1" smtClean="0">
                <a:latin typeface="Arial" charset="0"/>
                <a:ea typeface="MS PGothic" charset="0"/>
              </a:rPr>
              <a:t>practical</a:t>
            </a:r>
            <a:r>
              <a:rPr lang="it-IT" dirty="0" smtClean="0">
                <a:latin typeface="Arial" charset="0"/>
                <a:ea typeface="MS PGothic" charset="0"/>
              </a:rPr>
              <a:t> </a:t>
            </a:r>
            <a:r>
              <a:rPr lang="it-IT" dirty="0" err="1" smtClean="0">
                <a:latin typeface="Arial" charset="0"/>
                <a:ea typeface="MS PGothic" charset="0"/>
              </a:rPr>
              <a:t>implication</a:t>
            </a:r>
            <a:endParaRPr lang="it-IT" dirty="0" smtClean="0">
              <a:latin typeface="Arial" charset="0"/>
              <a:ea typeface="MS PGothic" charset="0"/>
            </a:endParaRPr>
          </a:p>
          <a:p>
            <a:r>
              <a:rPr lang="it-IT" dirty="0" err="1" smtClean="0">
                <a:latin typeface="Arial" charset="0"/>
                <a:ea typeface="MS PGothic" charset="0"/>
              </a:rPr>
              <a:t>Several</a:t>
            </a:r>
            <a:r>
              <a:rPr lang="it-IT" dirty="0" smtClean="0">
                <a:latin typeface="Arial" charset="0"/>
                <a:ea typeface="MS PGothic" charset="0"/>
              </a:rPr>
              <a:t> </a:t>
            </a:r>
            <a:r>
              <a:rPr lang="it-IT" dirty="0" err="1" smtClean="0">
                <a:latin typeface="Arial" charset="0"/>
                <a:ea typeface="MS PGothic" charset="0"/>
              </a:rPr>
              <a:t>groups</a:t>
            </a:r>
            <a:r>
              <a:rPr lang="it-IT" dirty="0" smtClean="0">
                <a:latin typeface="Arial" charset="0"/>
                <a:ea typeface="MS PGothic" charset="0"/>
              </a:rPr>
              <a:t>, </a:t>
            </a:r>
            <a:r>
              <a:rPr lang="it-IT" dirty="0" err="1" smtClean="0">
                <a:latin typeface="Arial" charset="0"/>
                <a:ea typeface="MS PGothic" charset="0"/>
              </a:rPr>
              <a:t>including</a:t>
            </a:r>
            <a:r>
              <a:rPr lang="it-IT" dirty="0" smtClean="0">
                <a:latin typeface="Arial" charset="0"/>
                <a:ea typeface="MS PGothic" charset="0"/>
              </a:rPr>
              <a:t> IDMC, </a:t>
            </a:r>
            <a:r>
              <a:rPr lang="it-IT" dirty="0" err="1" smtClean="0">
                <a:latin typeface="Arial" charset="0"/>
                <a:ea typeface="MS PGothic" charset="0"/>
              </a:rPr>
              <a:t>provide</a:t>
            </a:r>
            <a:r>
              <a:rPr lang="it-IT" dirty="0" smtClean="0">
                <a:latin typeface="Arial" charset="0"/>
                <a:ea typeface="MS PGothic" charset="0"/>
              </a:rPr>
              <a:t> training on </a:t>
            </a:r>
            <a:r>
              <a:rPr lang="it-IT" dirty="0" err="1" smtClean="0">
                <a:latin typeface="Arial" charset="0"/>
                <a:ea typeface="MS PGothic" charset="0"/>
              </a:rPr>
              <a:t>internal</a:t>
            </a:r>
            <a:r>
              <a:rPr lang="it-IT" dirty="0" smtClean="0">
                <a:latin typeface="Arial" charset="0"/>
                <a:ea typeface="MS PGothic" charset="0"/>
              </a:rPr>
              <a:t> </a:t>
            </a:r>
            <a:r>
              <a:rPr lang="it-IT" dirty="0" err="1" smtClean="0">
                <a:latin typeface="Arial" charset="0"/>
                <a:ea typeface="MS PGothic" charset="0"/>
              </a:rPr>
              <a:t>displacement</a:t>
            </a:r>
            <a:r>
              <a:rPr lang="it-IT" dirty="0" smtClean="0">
                <a:latin typeface="Arial" charset="0"/>
                <a:ea typeface="MS PGothic" charset="0"/>
              </a:rPr>
              <a:t>.</a:t>
            </a:r>
            <a:endParaRPr lang="it-IT" dirty="0">
              <a:latin typeface="Arial" charset="0"/>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it-IT" b="1" dirty="0" err="1" smtClean="0">
                <a:latin typeface="Arial" charset="0"/>
                <a:ea typeface="MS PGothic" charset="0"/>
              </a:rPr>
              <a:t>Challenges</a:t>
            </a:r>
            <a:r>
              <a:rPr lang="it-IT" b="1" dirty="0" smtClean="0">
                <a:latin typeface="Arial" charset="0"/>
                <a:ea typeface="MS PGothic" charset="0"/>
              </a:rPr>
              <a:t> in Kenya</a:t>
            </a:r>
          </a:p>
          <a:p>
            <a:pPr>
              <a:buFontTx/>
              <a:buChar char="•"/>
            </a:pPr>
            <a:r>
              <a:rPr lang="it-IT" dirty="0" err="1" smtClean="0">
                <a:latin typeface="Arial" charset="0"/>
                <a:ea typeface="MS PGothic" charset="0"/>
              </a:rPr>
              <a:t>Lack</a:t>
            </a:r>
            <a:r>
              <a:rPr lang="it-IT" dirty="0" smtClean="0">
                <a:latin typeface="Arial" charset="0"/>
                <a:ea typeface="MS PGothic" charset="0"/>
              </a:rPr>
              <a:t> of </a:t>
            </a:r>
            <a:r>
              <a:rPr lang="it-IT" dirty="0" err="1" smtClean="0">
                <a:latin typeface="Arial" charset="0"/>
                <a:ea typeface="MS PGothic" charset="0"/>
              </a:rPr>
              <a:t>awareness</a:t>
            </a:r>
            <a:r>
              <a:rPr lang="it-IT" dirty="0" smtClean="0">
                <a:latin typeface="Arial" charset="0"/>
                <a:ea typeface="MS PGothic" charset="0"/>
              </a:rPr>
              <a:t> of </a:t>
            </a:r>
            <a:r>
              <a:rPr lang="it-IT" dirty="0" err="1" smtClean="0">
                <a:latin typeface="Arial" charset="0"/>
                <a:ea typeface="MS PGothic" charset="0"/>
              </a:rPr>
              <a:t>authorities</a:t>
            </a:r>
            <a:r>
              <a:rPr lang="it-IT" dirty="0" smtClean="0">
                <a:latin typeface="Arial" charset="0"/>
                <a:ea typeface="MS PGothic" charset="0"/>
              </a:rPr>
              <a:t>, </a:t>
            </a:r>
            <a:r>
              <a:rPr lang="it-IT" dirty="0" err="1" smtClean="0">
                <a:latin typeface="Arial" charset="0"/>
                <a:ea typeface="MS PGothic" charset="0"/>
              </a:rPr>
              <a:t>IDPs</a:t>
            </a:r>
            <a:r>
              <a:rPr lang="it-IT" dirty="0" smtClean="0">
                <a:latin typeface="Arial" charset="0"/>
                <a:ea typeface="MS PGothic" charset="0"/>
              </a:rPr>
              <a:t>, media and general public </a:t>
            </a:r>
            <a:r>
              <a:rPr lang="it-IT" dirty="0" err="1" smtClean="0">
                <a:latin typeface="Arial" charset="0"/>
                <a:ea typeface="MS PGothic" charset="0"/>
              </a:rPr>
              <a:t>around</a:t>
            </a:r>
            <a:r>
              <a:rPr lang="it-IT" dirty="0" smtClean="0">
                <a:latin typeface="Arial" charset="0"/>
                <a:ea typeface="MS PGothic" charset="0"/>
              </a:rPr>
              <a:t> the </a:t>
            </a:r>
            <a:r>
              <a:rPr lang="it-IT" dirty="0" err="1" smtClean="0">
                <a:latin typeface="Arial" charset="0"/>
                <a:ea typeface="MS PGothic" charset="0"/>
              </a:rPr>
              <a:t>Act</a:t>
            </a:r>
            <a:endParaRPr lang="it-IT" dirty="0" smtClean="0">
              <a:latin typeface="Arial" charset="0"/>
              <a:ea typeface="MS PGothic" charset="0"/>
            </a:endParaRPr>
          </a:p>
          <a:p>
            <a:pPr>
              <a:buFontTx/>
              <a:buChar char="•"/>
            </a:pPr>
            <a:r>
              <a:rPr lang="it-IT" dirty="0" err="1" smtClean="0">
                <a:latin typeface="Arial" charset="0"/>
                <a:ea typeface="MS PGothic" charset="0"/>
              </a:rPr>
              <a:t>Lack</a:t>
            </a:r>
            <a:r>
              <a:rPr lang="it-IT" dirty="0" smtClean="0">
                <a:latin typeface="Arial" charset="0"/>
                <a:ea typeface="MS PGothic" charset="0"/>
              </a:rPr>
              <a:t> of </a:t>
            </a:r>
            <a:r>
              <a:rPr lang="it-IT" dirty="0" err="1" smtClean="0">
                <a:latin typeface="Arial" charset="0"/>
                <a:ea typeface="MS PGothic" charset="0"/>
              </a:rPr>
              <a:t>political</a:t>
            </a:r>
            <a:r>
              <a:rPr lang="it-IT" dirty="0" smtClean="0">
                <a:latin typeface="Arial" charset="0"/>
                <a:ea typeface="MS PGothic" charset="0"/>
              </a:rPr>
              <a:t> </a:t>
            </a:r>
            <a:r>
              <a:rPr lang="it-IT" dirty="0" err="1" smtClean="0">
                <a:latin typeface="Arial" charset="0"/>
                <a:ea typeface="MS PGothic" charset="0"/>
              </a:rPr>
              <a:t>will</a:t>
            </a:r>
            <a:r>
              <a:rPr lang="it-IT" dirty="0" smtClean="0">
                <a:latin typeface="Arial" charset="0"/>
                <a:ea typeface="MS PGothic" charset="0"/>
              </a:rPr>
              <a:t> due to the </a:t>
            </a:r>
            <a:r>
              <a:rPr lang="it-IT" dirty="0" err="1" smtClean="0">
                <a:latin typeface="Arial" charset="0"/>
                <a:ea typeface="MS PGothic" charset="0"/>
              </a:rPr>
              <a:t>political</a:t>
            </a:r>
            <a:r>
              <a:rPr lang="it-IT" dirty="0" smtClean="0">
                <a:latin typeface="Arial" charset="0"/>
                <a:ea typeface="MS PGothic" charset="0"/>
              </a:rPr>
              <a:t> </a:t>
            </a:r>
            <a:r>
              <a:rPr lang="it-IT" dirty="0" err="1" smtClean="0">
                <a:latin typeface="Arial" charset="0"/>
                <a:ea typeface="MS PGothic" charset="0"/>
              </a:rPr>
              <a:t>environement</a:t>
            </a:r>
            <a:r>
              <a:rPr lang="it-IT" dirty="0" smtClean="0">
                <a:latin typeface="Arial" charset="0"/>
                <a:ea typeface="MS PGothic" charset="0"/>
              </a:rPr>
              <a:t> (</a:t>
            </a:r>
            <a:r>
              <a:rPr lang="it-IT" dirty="0" err="1" smtClean="0">
                <a:latin typeface="Arial" charset="0"/>
                <a:ea typeface="MS PGothic" charset="0"/>
              </a:rPr>
              <a:t>elections</a:t>
            </a:r>
            <a:r>
              <a:rPr lang="it-IT" dirty="0" smtClean="0">
                <a:latin typeface="Arial" charset="0"/>
                <a:ea typeface="MS PGothic" charset="0"/>
              </a:rPr>
              <a:t> in 2014 </a:t>
            </a:r>
            <a:r>
              <a:rPr lang="it-IT" dirty="0" err="1" smtClean="0">
                <a:latin typeface="Arial" charset="0"/>
                <a:ea typeface="MS PGothic" charset="0"/>
              </a:rPr>
              <a:t>changing</a:t>
            </a:r>
            <a:r>
              <a:rPr lang="it-IT" dirty="0" smtClean="0">
                <a:latin typeface="Arial" charset="0"/>
                <a:ea typeface="MS PGothic" charset="0"/>
              </a:rPr>
              <a:t> the </a:t>
            </a:r>
            <a:r>
              <a:rPr lang="it-IT" dirty="0" err="1" smtClean="0">
                <a:latin typeface="Arial" charset="0"/>
                <a:ea typeface="MS PGothic" charset="0"/>
              </a:rPr>
              <a:t>political</a:t>
            </a:r>
            <a:r>
              <a:rPr lang="it-IT" dirty="0" smtClean="0">
                <a:latin typeface="Arial" charset="0"/>
                <a:ea typeface="MS PGothic" charset="0"/>
              </a:rPr>
              <a:t> and </a:t>
            </a:r>
            <a:r>
              <a:rPr lang="it-IT" dirty="0" err="1" smtClean="0">
                <a:latin typeface="Arial" charset="0"/>
                <a:ea typeface="MS PGothic" charset="0"/>
              </a:rPr>
              <a:t>institutional</a:t>
            </a:r>
            <a:r>
              <a:rPr lang="it-IT" dirty="0" smtClean="0">
                <a:latin typeface="Arial" charset="0"/>
                <a:ea typeface="MS PGothic" charset="0"/>
              </a:rPr>
              <a:t> </a:t>
            </a:r>
            <a:r>
              <a:rPr lang="it-IT" dirty="0" err="1" smtClean="0">
                <a:latin typeface="Arial" charset="0"/>
                <a:ea typeface="MS PGothic" charset="0"/>
              </a:rPr>
              <a:t>landscape</a:t>
            </a:r>
            <a:r>
              <a:rPr lang="it-IT" dirty="0" smtClean="0">
                <a:latin typeface="Arial" charset="0"/>
                <a:ea typeface="MS PGothic" charset="0"/>
              </a:rPr>
              <a:t>) </a:t>
            </a:r>
          </a:p>
          <a:p>
            <a:pPr>
              <a:buFontTx/>
              <a:buChar char="•"/>
            </a:pPr>
            <a:r>
              <a:rPr lang="it-IT" dirty="0" err="1" smtClean="0">
                <a:latin typeface="Arial" charset="0"/>
                <a:ea typeface="MS PGothic" charset="0"/>
              </a:rPr>
              <a:t>Lack</a:t>
            </a:r>
            <a:r>
              <a:rPr lang="it-IT" dirty="0" smtClean="0">
                <a:latin typeface="Arial" charset="0"/>
                <a:ea typeface="MS PGothic" charset="0"/>
              </a:rPr>
              <a:t> of </a:t>
            </a:r>
            <a:r>
              <a:rPr lang="it-IT" dirty="0" err="1" smtClean="0">
                <a:latin typeface="Arial" charset="0"/>
                <a:ea typeface="MS PGothic" charset="0"/>
              </a:rPr>
              <a:t>ownership</a:t>
            </a:r>
            <a:r>
              <a:rPr lang="it-IT" dirty="0" smtClean="0">
                <a:latin typeface="Arial" charset="0"/>
                <a:ea typeface="MS PGothic" charset="0"/>
              </a:rPr>
              <a:t> (new executive IDP Bill </a:t>
            </a:r>
            <a:r>
              <a:rPr lang="it-IT" dirty="0" err="1" smtClean="0">
                <a:latin typeface="Arial" charset="0"/>
                <a:ea typeface="MS PGothic" charset="0"/>
              </a:rPr>
              <a:t>presented</a:t>
            </a:r>
            <a:r>
              <a:rPr lang="it-IT" dirty="0" smtClean="0">
                <a:latin typeface="Arial" charset="0"/>
                <a:ea typeface="MS PGothic" charset="0"/>
              </a:rPr>
              <a:t> </a:t>
            </a:r>
            <a:r>
              <a:rPr lang="it-IT" dirty="0" err="1" smtClean="0">
                <a:latin typeface="Arial" charset="0"/>
                <a:ea typeface="MS PGothic" charset="0"/>
              </a:rPr>
              <a:t>as</a:t>
            </a:r>
            <a:r>
              <a:rPr lang="it-IT" dirty="0" smtClean="0">
                <a:latin typeface="Arial" charset="0"/>
                <a:ea typeface="MS PGothic" charset="0"/>
              </a:rPr>
              <a:t> a private </a:t>
            </a:r>
            <a:r>
              <a:rPr lang="it-IT" dirty="0" err="1" smtClean="0">
                <a:latin typeface="Arial" charset="0"/>
                <a:ea typeface="MS PGothic" charset="0"/>
              </a:rPr>
              <a:t>member</a:t>
            </a:r>
            <a:r>
              <a:rPr lang="it-IT" dirty="0" smtClean="0">
                <a:latin typeface="Arial" charset="0"/>
                <a:ea typeface="MS PGothic" charset="0"/>
              </a:rPr>
              <a:t> </a:t>
            </a:r>
            <a:r>
              <a:rPr lang="it-IT" dirty="0" err="1" smtClean="0">
                <a:latin typeface="Arial" charset="0"/>
                <a:ea typeface="MS PGothic" charset="0"/>
              </a:rPr>
              <a:t>bill</a:t>
            </a:r>
            <a:r>
              <a:rPr lang="it-IT" dirty="0" smtClean="0">
                <a:latin typeface="Arial" charset="0"/>
                <a:ea typeface="MS PGothic" charset="0"/>
              </a:rPr>
              <a:t>)</a:t>
            </a:r>
          </a:p>
          <a:p>
            <a:pPr>
              <a:buFontTx/>
              <a:buChar char="•"/>
            </a:pPr>
            <a:r>
              <a:rPr lang="it-IT" dirty="0" err="1" smtClean="0">
                <a:latin typeface="Arial" charset="0"/>
                <a:ea typeface="MS PGothic" charset="0"/>
              </a:rPr>
              <a:t>Institutional</a:t>
            </a:r>
            <a:r>
              <a:rPr lang="it-IT" dirty="0" smtClean="0">
                <a:latin typeface="Arial" charset="0"/>
                <a:ea typeface="MS PGothic" charset="0"/>
              </a:rPr>
              <a:t> </a:t>
            </a:r>
            <a:r>
              <a:rPr lang="it-IT" dirty="0" err="1" smtClean="0">
                <a:latin typeface="Arial" charset="0"/>
                <a:ea typeface="MS PGothic" charset="0"/>
              </a:rPr>
              <a:t>architecture</a:t>
            </a:r>
            <a:r>
              <a:rPr lang="it-IT" dirty="0" smtClean="0">
                <a:latin typeface="Arial" charset="0"/>
                <a:ea typeface="MS PGothic" charset="0"/>
              </a:rPr>
              <a:t>: National Consultative </a:t>
            </a:r>
            <a:r>
              <a:rPr lang="it-IT" dirty="0" err="1" smtClean="0">
                <a:latin typeface="Arial" charset="0"/>
                <a:ea typeface="MS PGothic" charset="0"/>
              </a:rPr>
              <a:t>Coordination</a:t>
            </a:r>
            <a:r>
              <a:rPr lang="it-IT" dirty="0" smtClean="0">
                <a:latin typeface="Arial" charset="0"/>
                <a:ea typeface="MS PGothic" charset="0"/>
              </a:rPr>
              <a:t> </a:t>
            </a:r>
            <a:r>
              <a:rPr lang="it-IT" dirty="0" err="1" smtClean="0">
                <a:latin typeface="Arial" charset="0"/>
                <a:ea typeface="MS PGothic" charset="0"/>
              </a:rPr>
              <a:t>Committee</a:t>
            </a:r>
            <a:r>
              <a:rPr lang="it-IT" dirty="0" smtClean="0">
                <a:latin typeface="Arial" charset="0"/>
                <a:ea typeface="MS PGothic" charset="0"/>
              </a:rPr>
              <a:t> (NCCC), </a:t>
            </a:r>
            <a:r>
              <a:rPr lang="it-IT" dirty="0" err="1" smtClean="0">
                <a:latin typeface="Arial" charset="0"/>
                <a:ea typeface="MS PGothic" charset="0"/>
              </a:rPr>
              <a:t>implementation</a:t>
            </a:r>
            <a:r>
              <a:rPr lang="it-IT" dirty="0" smtClean="0">
                <a:latin typeface="Arial" charset="0"/>
                <a:ea typeface="MS PGothic" charset="0"/>
              </a:rPr>
              <a:t> </a:t>
            </a:r>
            <a:r>
              <a:rPr lang="it-IT" dirty="0" err="1" smtClean="0">
                <a:latin typeface="Arial" charset="0"/>
                <a:ea typeface="MS PGothic" charset="0"/>
              </a:rPr>
              <a:t>committee</a:t>
            </a:r>
            <a:r>
              <a:rPr lang="it-IT" dirty="0" smtClean="0">
                <a:latin typeface="Arial" charset="0"/>
                <a:ea typeface="MS PGothic" charset="0"/>
              </a:rPr>
              <a:t> of the </a:t>
            </a:r>
            <a:r>
              <a:rPr lang="it-IT" dirty="0" err="1" smtClean="0">
                <a:latin typeface="Arial" charset="0"/>
                <a:ea typeface="MS PGothic" charset="0"/>
              </a:rPr>
              <a:t>Act</a:t>
            </a:r>
            <a:r>
              <a:rPr lang="it-IT" dirty="0" smtClean="0">
                <a:latin typeface="Arial" charset="0"/>
                <a:ea typeface="MS PGothic" charset="0"/>
              </a:rPr>
              <a:t> in </a:t>
            </a:r>
            <a:r>
              <a:rPr lang="it-IT" dirty="0" err="1" smtClean="0">
                <a:latin typeface="Arial" charset="0"/>
                <a:ea typeface="MS PGothic" charset="0"/>
              </a:rPr>
              <a:t>order</a:t>
            </a:r>
            <a:r>
              <a:rPr lang="it-IT" dirty="0" smtClean="0">
                <a:latin typeface="Arial" charset="0"/>
                <a:ea typeface="MS PGothic" charset="0"/>
              </a:rPr>
              <a:t> </a:t>
            </a:r>
            <a:r>
              <a:rPr lang="it-IT" dirty="0" err="1" smtClean="0">
                <a:latin typeface="Arial" charset="0"/>
                <a:ea typeface="MS PGothic" charset="0"/>
              </a:rPr>
              <a:t>not</a:t>
            </a:r>
            <a:r>
              <a:rPr lang="it-IT" dirty="0" smtClean="0">
                <a:latin typeface="Arial" charset="0"/>
                <a:ea typeface="MS PGothic" charset="0"/>
              </a:rPr>
              <a:t> to create </a:t>
            </a:r>
            <a:r>
              <a:rPr lang="it-IT" dirty="0" err="1" smtClean="0">
                <a:latin typeface="Arial" charset="0"/>
                <a:ea typeface="MS PGothic" charset="0"/>
              </a:rPr>
              <a:t>overlap</a:t>
            </a:r>
            <a:r>
              <a:rPr lang="it-IT" dirty="0" smtClean="0">
                <a:latin typeface="Arial" charset="0"/>
                <a:ea typeface="MS PGothic" charset="0"/>
              </a:rPr>
              <a:t> with the </a:t>
            </a:r>
            <a:r>
              <a:rPr lang="it-IT" dirty="0" err="1" smtClean="0">
                <a:latin typeface="Arial" charset="0"/>
                <a:ea typeface="MS PGothic" charset="0"/>
              </a:rPr>
              <a:t>Hummanitarian</a:t>
            </a:r>
            <a:r>
              <a:rPr lang="it-IT" dirty="0" smtClean="0">
                <a:latin typeface="Arial" charset="0"/>
                <a:ea typeface="MS PGothic" charset="0"/>
              </a:rPr>
              <a:t> </a:t>
            </a:r>
            <a:r>
              <a:rPr lang="it-IT" dirty="0" err="1" smtClean="0">
                <a:latin typeface="Arial" charset="0"/>
                <a:ea typeface="MS PGothic" charset="0"/>
              </a:rPr>
              <a:t>Advisory</a:t>
            </a:r>
            <a:r>
              <a:rPr lang="it-IT" dirty="0" smtClean="0">
                <a:latin typeface="Arial" charset="0"/>
                <a:ea typeface="MS PGothic" charset="0"/>
              </a:rPr>
              <a:t> Board and the IDP </a:t>
            </a:r>
            <a:r>
              <a:rPr lang="it-IT" dirty="0" err="1" smtClean="0">
                <a:latin typeface="Arial" charset="0"/>
                <a:ea typeface="MS PGothic" charset="0"/>
              </a:rPr>
              <a:t>resettlement</a:t>
            </a:r>
            <a:r>
              <a:rPr lang="it-IT" dirty="0" smtClean="0">
                <a:latin typeface="Arial" charset="0"/>
                <a:ea typeface="MS PGothic" charset="0"/>
              </a:rPr>
              <a:t> task force</a:t>
            </a:r>
          </a:p>
          <a:p>
            <a:pPr>
              <a:buFontTx/>
              <a:buChar char="•"/>
            </a:pPr>
            <a:r>
              <a:rPr lang="it-IT" dirty="0" err="1" smtClean="0">
                <a:latin typeface="Arial" charset="0"/>
                <a:ea typeface="MS PGothic" charset="0"/>
              </a:rPr>
              <a:t>Lack</a:t>
            </a:r>
            <a:r>
              <a:rPr lang="it-IT" dirty="0" smtClean="0">
                <a:latin typeface="Arial" charset="0"/>
                <a:ea typeface="MS PGothic" charset="0"/>
              </a:rPr>
              <a:t> of </a:t>
            </a:r>
            <a:r>
              <a:rPr lang="it-IT" dirty="0" err="1" smtClean="0">
                <a:latin typeface="Arial" charset="0"/>
                <a:ea typeface="MS PGothic" charset="0"/>
              </a:rPr>
              <a:t>harmonization</a:t>
            </a:r>
            <a:r>
              <a:rPr lang="it-IT" dirty="0" smtClean="0">
                <a:latin typeface="Arial" charset="0"/>
                <a:ea typeface="MS PGothic" charset="0"/>
              </a:rPr>
              <a:t> of </a:t>
            </a:r>
            <a:r>
              <a:rPr lang="it-IT" dirty="0" err="1" smtClean="0">
                <a:latin typeface="Arial" charset="0"/>
                <a:ea typeface="MS PGothic" charset="0"/>
              </a:rPr>
              <a:t>legal</a:t>
            </a:r>
            <a:r>
              <a:rPr lang="it-IT" dirty="0" smtClean="0">
                <a:latin typeface="Arial" charset="0"/>
                <a:ea typeface="MS PGothic" charset="0"/>
              </a:rPr>
              <a:t> </a:t>
            </a:r>
            <a:r>
              <a:rPr lang="it-IT" dirty="0" err="1" smtClean="0">
                <a:latin typeface="Arial" charset="0"/>
                <a:ea typeface="MS PGothic" charset="0"/>
              </a:rPr>
              <a:t>development</a:t>
            </a:r>
            <a:r>
              <a:rPr lang="it-IT" dirty="0" smtClean="0">
                <a:latin typeface="Arial" charset="0"/>
                <a:ea typeface="MS PGothic" charset="0"/>
              </a:rPr>
              <a:t> </a:t>
            </a:r>
            <a:r>
              <a:rPr lang="it-IT" dirty="0" err="1" smtClean="0">
                <a:latin typeface="Arial" charset="0"/>
                <a:ea typeface="MS PGothic" charset="0"/>
              </a:rPr>
              <a:t>processes</a:t>
            </a:r>
            <a:r>
              <a:rPr lang="it-IT" dirty="0" smtClean="0">
                <a:latin typeface="Arial" charset="0"/>
                <a:ea typeface="MS PGothic" charset="0"/>
              </a:rPr>
              <a:t> and </a:t>
            </a:r>
            <a:r>
              <a:rPr lang="it-IT" dirty="0" err="1" smtClean="0">
                <a:latin typeface="Arial" charset="0"/>
                <a:ea typeface="MS PGothic" charset="0"/>
              </a:rPr>
              <a:t>frameworks</a:t>
            </a:r>
            <a:r>
              <a:rPr lang="it-IT" dirty="0" smtClean="0">
                <a:latin typeface="Arial" charset="0"/>
                <a:ea typeface="MS PGothic" charset="0"/>
              </a:rPr>
              <a:t> (</a:t>
            </a:r>
            <a:r>
              <a:rPr lang="it-IT" dirty="0" err="1" smtClean="0">
                <a:latin typeface="Arial" charset="0"/>
                <a:ea typeface="MS PGothic" charset="0"/>
              </a:rPr>
              <a:t>evictions</a:t>
            </a:r>
            <a:r>
              <a:rPr lang="it-IT" dirty="0" smtClean="0">
                <a:latin typeface="Arial" charset="0"/>
                <a:ea typeface="MS PGothic" charset="0"/>
              </a:rPr>
              <a:t> and </a:t>
            </a:r>
            <a:r>
              <a:rPr lang="it-IT" dirty="0" err="1" smtClean="0">
                <a:latin typeface="Arial" charset="0"/>
                <a:ea typeface="MS PGothic" charset="0"/>
              </a:rPr>
              <a:t>resettlements</a:t>
            </a:r>
            <a:r>
              <a:rPr lang="it-IT" dirty="0" smtClean="0">
                <a:latin typeface="Arial" charset="0"/>
                <a:ea typeface="MS PGothic" charset="0"/>
              </a:rPr>
              <a:t> </a:t>
            </a:r>
            <a:r>
              <a:rPr lang="it-IT" dirty="0" err="1" smtClean="0">
                <a:latin typeface="Arial" charset="0"/>
                <a:ea typeface="MS PGothic" charset="0"/>
              </a:rPr>
              <a:t>procedures</a:t>
            </a:r>
            <a:r>
              <a:rPr lang="it-IT" dirty="0" smtClean="0">
                <a:latin typeface="Arial" charset="0"/>
                <a:ea typeface="MS PGothic" charset="0"/>
              </a:rPr>
              <a:t> </a:t>
            </a:r>
            <a:r>
              <a:rPr lang="it-IT" dirty="0" err="1" smtClean="0">
                <a:latin typeface="Arial" charset="0"/>
                <a:ea typeface="MS PGothic" charset="0"/>
              </a:rPr>
              <a:t>bill</a:t>
            </a:r>
            <a:r>
              <a:rPr lang="it-IT" dirty="0" smtClean="0">
                <a:latin typeface="Arial" charset="0"/>
                <a:ea typeface="MS PGothic" charset="0"/>
              </a:rPr>
              <a:t>, community </a:t>
            </a:r>
            <a:r>
              <a:rPr lang="it-IT" dirty="0" err="1" smtClean="0">
                <a:latin typeface="Arial" charset="0"/>
                <a:ea typeface="MS PGothic" charset="0"/>
              </a:rPr>
              <a:t>land</a:t>
            </a:r>
            <a:r>
              <a:rPr lang="it-IT" dirty="0" smtClean="0">
                <a:latin typeface="Arial" charset="0"/>
                <a:ea typeface="MS PGothic" charset="0"/>
              </a:rPr>
              <a:t> </a:t>
            </a:r>
            <a:r>
              <a:rPr lang="it-IT" dirty="0" err="1" smtClean="0">
                <a:latin typeface="Arial" charset="0"/>
                <a:ea typeface="MS PGothic" charset="0"/>
              </a:rPr>
              <a:t>bill</a:t>
            </a:r>
            <a:r>
              <a:rPr lang="it-IT" dirty="0" smtClean="0">
                <a:latin typeface="Arial" charset="0"/>
                <a:ea typeface="MS PGothic" charset="0"/>
              </a:rPr>
              <a:t>, etc. </a:t>
            </a:r>
            <a:r>
              <a:rPr lang="it-IT" dirty="0" err="1" smtClean="0">
                <a:latin typeface="Arial" charset="0"/>
                <a:ea typeface="MS PGothic" charset="0"/>
              </a:rPr>
              <a:t>all</a:t>
            </a:r>
            <a:r>
              <a:rPr lang="it-IT" dirty="0" smtClean="0">
                <a:latin typeface="Arial" charset="0"/>
                <a:ea typeface="MS PGothic" charset="0"/>
              </a:rPr>
              <a:t> under </a:t>
            </a:r>
            <a:r>
              <a:rPr lang="it-IT" dirty="0" err="1" smtClean="0">
                <a:latin typeface="Arial" charset="0"/>
                <a:ea typeface="MS PGothic" charset="0"/>
              </a:rPr>
              <a:t>discussion</a:t>
            </a:r>
            <a:r>
              <a:rPr lang="it-IT" dirty="0" smtClean="0">
                <a:latin typeface="Arial" charset="0"/>
                <a:ea typeface="MS PGothic" charset="0"/>
              </a:rPr>
              <a:t> </a:t>
            </a:r>
            <a:r>
              <a:rPr lang="it-IT" dirty="0" err="1" smtClean="0">
                <a:latin typeface="Arial" charset="0"/>
                <a:ea typeface="MS PGothic" charset="0"/>
              </a:rPr>
              <a:t>as</a:t>
            </a:r>
            <a:r>
              <a:rPr lang="it-IT" dirty="0" smtClean="0">
                <a:latin typeface="Arial" charset="0"/>
                <a:ea typeface="MS PGothic" charset="0"/>
              </a:rPr>
              <a:t> of </a:t>
            </a:r>
            <a:r>
              <a:rPr lang="it-IT" dirty="0" err="1" smtClean="0">
                <a:latin typeface="Arial" charset="0"/>
                <a:ea typeface="MS PGothic" charset="0"/>
              </a:rPr>
              <a:t>May</a:t>
            </a:r>
            <a:r>
              <a:rPr lang="it-IT" dirty="0" smtClean="0">
                <a:latin typeface="Arial" charset="0"/>
                <a:ea typeface="MS PGothic" charset="0"/>
              </a:rPr>
              <a:t> 2014)</a:t>
            </a:r>
          </a:p>
          <a:p>
            <a:endParaRPr lang="it-IT" dirty="0" smtClean="0">
              <a:latin typeface="Arial" charset="0"/>
              <a:ea typeface="MS PGothic" charset="0"/>
            </a:endParaRPr>
          </a:p>
          <a:p>
            <a:endParaRPr lang="it-IT" dirty="0" smtClean="0">
              <a:latin typeface="Arial" charset="0"/>
              <a:ea typeface="MS PGothic" charset="0"/>
            </a:endParaRPr>
          </a:p>
          <a:p>
            <a:r>
              <a:rPr lang="it-IT" dirty="0" smtClean="0">
                <a:latin typeface="Arial" charset="0"/>
                <a:ea typeface="MS PGothic" charset="0"/>
              </a:rPr>
              <a:t> </a:t>
            </a:r>
            <a:endParaRPr lang="it-IT" dirty="0">
              <a:latin typeface="Arial" charset="0"/>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As part of preparing and planning implementation, develop tools to monitor and evaluate the process and identify who will be responsible for doing so</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Measuring progress in implementation and its impact on IDPs</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Identify gaps and obstacles</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Address issues before further implementation</a:t>
            </a:r>
          </a:p>
          <a:p>
            <a:pPr>
              <a:defRPr/>
            </a:pPr>
            <a:endParaRPr lang="en-GB" altLang="fr-FR" sz="1200" kern="1200" dirty="0" smtClean="0">
              <a:solidFill>
                <a:schemeClr val="tx1"/>
              </a:solidFill>
              <a:latin typeface="Arial" charset="0"/>
              <a:ea typeface="MS PGothic" panose="020B0600070205080204" pitchFamily="34" charset="-128"/>
              <a:cs typeface="MS PGothic" charset="0"/>
            </a:endParaRPr>
          </a:p>
          <a:p>
            <a:pPr>
              <a:defRPr/>
            </a:pPr>
            <a:r>
              <a:rPr lang="en-GB" altLang="fr-FR" sz="1200" kern="1200" dirty="0" smtClean="0">
                <a:solidFill>
                  <a:schemeClr val="tx1"/>
                </a:solidFill>
                <a:latin typeface="Arial" charset="0"/>
                <a:ea typeface="MS PGothic" panose="020B0600070205080204" pitchFamily="34" charset="-128"/>
                <a:cs typeface="MS PGothic" charset="0"/>
              </a:rPr>
              <a:t>An implementation action plan can help to measure progress and identify obstacles and gaps. In order to maximise its potential any such plan should:</a:t>
            </a:r>
          </a:p>
          <a:p>
            <a:pPr>
              <a:defRPr/>
            </a:pPr>
            <a:r>
              <a:rPr lang="en-GB" altLang="fr-FR" sz="1200" kern="1200" dirty="0" smtClean="0">
                <a:solidFill>
                  <a:schemeClr val="tx1"/>
                </a:solidFill>
                <a:latin typeface="Arial" charset="0"/>
                <a:ea typeface="MS PGothic" panose="020B0600070205080204" pitchFamily="34" charset="-128"/>
                <a:cs typeface="MS PGothic" charset="0"/>
              </a:rPr>
              <a:t> </a:t>
            </a:r>
          </a:p>
          <a:p>
            <a:pPr marL="171450" indent="-17145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Clearly identify a body with monitoring experience and expertise </a:t>
            </a:r>
          </a:p>
          <a:p>
            <a:pPr marL="228600" indent="-22860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Establish monitoring periods </a:t>
            </a:r>
          </a:p>
          <a:p>
            <a:pPr marL="228600" indent="-228600">
              <a:buFontTx/>
              <a:buChar char="-"/>
              <a:defRPr/>
            </a:pPr>
            <a:r>
              <a:rPr lang="en-GB" altLang="fr-FR" sz="1200" kern="1200" dirty="0" smtClean="0">
                <a:solidFill>
                  <a:schemeClr val="tx1"/>
                </a:solidFill>
                <a:latin typeface="Arial" charset="0"/>
                <a:ea typeface="MS PGothic" panose="020B0600070205080204" pitchFamily="34" charset="-128"/>
                <a:cs typeface="MS PGothic" charset="0"/>
              </a:rPr>
              <a:t>Require the national focal point to periodically convene meetings to take stock of the implementation process</a:t>
            </a:r>
          </a:p>
          <a:p>
            <a:pPr>
              <a:defRPr/>
            </a:pPr>
            <a:endParaRPr lang="it-IT" altLang="fr-FR" sz="1200" kern="1200" dirty="0" smtClean="0">
              <a:solidFill>
                <a:schemeClr val="tx1"/>
              </a:solidFill>
              <a:latin typeface="Arial" charset="0"/>
              <a:ea typeface="MS PGothic" panose="020B0600070205080204" pitchFamily="34" charset="-128"/>
              <a:cs typeface="MS PGothic" charset="0"/>
            </a:endParaRPr>
          </a:p>
          <a:p>
            <a:pPr>
              <a:defRPr/>
            </a:pPr>
            <a:endParaRPr lang="it-IT" altLang="fr-FR" sz="1200" kern="1200" dirty="0" smtClean="0">
              <a:solidFill>
                <a:schemeClr val="tx1"/>
              </a:solidFill>
              <a:latin typeface="Arial" charset="0"/>
              <a:ea typeface="MS PGothic" panose="020B0600070205080204" pitchFamily="34" charset="-128"/>
              <a:cs typeface="MS PGothic"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9</a:t>
            </a:fld>
            <a:endParaRPr lang="it-IT"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9535DC-B201-DC44-B905-E223299526C2}" type="slidenum">
              <a:rPr lang="en-GB"/>
              <a:pPr>
                <a:defRPr/>
              </a:pPr>
              <a:t>‹#›</a:t>
            </a:fld>
            <a:endParaRPr lang="en-GB"/>
          </a:p>
        </p:txBody>
      </p:sp>
    </p:spTree>
    <p:extLst>
      <p:ext uri="{BB962C8B-B14F-4D97-AF65-F5344CB8AC3E}">
        <p14:creationId xmlns:p14="http://schemas.microsoft.com/office/powerpoint/2010/main" val="1414245876"/>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CC699F3-2D9C-3C45-B559-3EA6717F22AD}" type="slidenum">
              <a:rPr lang="en-GB"/>
              <a:pPr>
                <a:defRPr/>
              </a:pPr>
              <a:t>‹#›</a:t>
            </a:fld>
            <a:endParaRPr lang="en-GB"/>
          </a:p>
        </p:txBody>
      </p:sp>
    </p:spTree>
    <p:extLst>
      <p:ext uri="{BB962C8B-B14F-4D97-AF65-F5344CB8AC3E}">
        <p14:creationId xmlns:p14="http://schemas.microsoft.com/office/powerpoint/2010/main" val="3709962958"/>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69860733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331133098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41727259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21F00D-C0E8-2E4E-8258-954C6740E0EC}" type="slidenum">
              <a:rPr lang="en-GB"/>
              <a:pPr>
                <a:defRPr/>
              </a:pPr>
              <a:t>‹#›</a:t>
            </a:fld>
            <a:endParaRPr lang="en-GB"/>
          </a:p>
        </p:txBody>
      </p:sp>
    </p:spTree>
    <p:extLst>
      <p:ext uri="{BB962C8B-B14F-4D97-AF65-F5344CB8AC3E}">
        <p14:creationId xmlns:p14="http://schemas.microsoft.com/office/powerpoint/2010/main" val="111915762"/>
      </p:ext>
    </p:extLst>
  </p:cSld>
  <p:clrMapOvr>
    <a:masterClrMapping/>
  </p:clrMapOvr>
  <p:transition xmlns:p14="http://schemas.microsoft.com/office/powerpoint/2010/mai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92EBB1-32CE-0E45-A931-3CFDE70A6991}" type="slidenum">
              <a:rPr lang="en-GB"/>
              <a:pPr>
                <a:defRPr/>
              </a:pPr>
              <a:t>‹#›</a:t>
            </a:fld>
            <a:endParaRPr lang="en-GB"/>
          </a:p>
        </p:txBody>
      </p:sp>
    </p:spTree>
    <p:extLst>
      <p:ext uri="{BB962C8B-B14F-4D97-AF65-F5344CB8AC3E}">
        <p14:creationId xmlns:p14="http://schemas.microsoft.com/office/powerpoint/2010/main" val="2497043706"/>
      </p:ext>
    </p:extLst>
  </p:cSld>
  <p:clrMapOvr>
    <a:masterClrMapping/>
  </p:clrMapOvr>
  <p:transition xmlns:p14="http://schemas.microsoft.com/office/powerpoint/2010/mai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1C4FE4EF-86EC-FB40-895E-98DBFA32C14C}" type="slidenum">
              <a:rPr lang="en-US"/>
              <a:pPr>
                <a:defRPr/>
              </a:pPr>
              <a:t>‹#›</a:t>
            </a:fld>
            <a:endParaRPr lang="en-US"/>
          </a:p>
        </p:txBody>
      </p:sp>
    </p:spTree>
    <p:extLst>
      <p:ext uri="{BB962C8B-B14F-4D97-AF65-F5344CB8AC3E}">
        <p14:creationId xmlns:p14="http://schemas.microsoft.com/office/powerpoint/2010/main" val="2812814165"/>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C58C2209-30BA-6341-BC18-C7500D70D89E}" type="datetimeFigureOut">
              <a:rPr lang="en-US"/>
              <a:pPr>
                <a:defRPr/>
              </a:pPr>
              <a:t>21/01/16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F0F99-AB08-314F-8C82-3EC69606DCC1}" type="slidenum">
              <a:rPr lang="en-GB"/>
              <a:pPr>
                <a:defRPr/>
              </a:pPr>
              <a:t>‹#›</a:t>
            </a:fld>
            <a:endParaRPr lang="en-GB"/>
          </a:p>
        </p:txBody>
      </p:sp>
    </p:spTree>
    <p:extLst>
      <p:ext uri="{BB962C8B-B14F-4D97-AF65-F5344CB8AC3E}">
        <p14:creationId xmlns:p14="http://schemas.microsoft.com/office/powerpoint/2010/main" val="373426118"/>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246266305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78164A-8E63-0448-BF56-7D0FCF211A0C}" type="datetimeFigureOut">
              <a:rPr lang="en-US"/>
              <a:pPr>
                <a:defRPr/>
              </a:pPr>
              <a:t>21/01/16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0C6BB5-3DF0-7845-A808-E18422EDBB4B}" type="slidenum">
              <a:rPr lang="en-GB"/>
              <a:pPr>
                <a:defRPr/>
              </a:pPr>
              <a:t>‹#›</a:t>
            </a:fld>
            <a:endParaRPr lang="en-GB"/>
          </a:p>
        </p:txBody>
      </p:sp>
    </p:spTree>
    <p:extLst>
      <p:ext uri="{BB962C8B-B14F-4D97-AF65-F5344CB8AC3E}">
        <p14:creationId xmlns:p14="http://schemas.microsoft.com/office/powerpoint/2010/main" val="3043674269"/>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85C7907-0434-5744-BEFF-2C6C8C947F3B}" type="slidenum">
              <a:rPr lang="en-GB"/>
              <a:pPr>
                <a:defRPr/>
              </a:pPr>
              <a:t>‹#›</a:t>
            </a:fld>
            <a:endParaRPr lang="en-GB"/>
          </a:p>
        </p:txBody>
      </p:sp>
    </p:spTree>
    <p:extLst>
      <p:ext uri="{BB962C8B-B14F-4D97-AF65-F5344CB8AC3E}">
        <p14:creationId xmlns:p14="http://schemas.microsoft.com/office/powerpoint/2010/main" val="1860329904"/>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FF808572-4905-134A-A5E2-A09EF1D25201}" type="slidenum">
              <a:rPr lang="en-GB"/>
              <a:pPr>
                <a:defRPr/>
              </a:pPr>
              <a:t>‹#›</a:t>
            </a:fld>
            <a:endParaRPr lang="en-GB"/>
          </a:p>
        </p:txBody>
      </p:sp>
    </p:spTree>
    <p:extLst>
      <p:ext uri="{BB962C8B-B14F-4D97-AF65-F5344CB8AC3E}">
        <p14:creationId xmlns:p14="http://schemas.microsoft.com/office/powerpoint/2010/main" val="285852149"/>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C4D6868A-2C72-BB4A-A2D4-336CE4FC1F15}" type="slidenum">
              <a:rPr lang="en-GB"/>
              <a:pPr>
                <a:defRPr/>
              </a:pPr>
              <a:t>‹#›</a:t>
            </a:fld>
            <a:endParaRPr lang="en-GB"/>
          </a:p>
        </p:txBody>
      </p:sp>
    </p:spTree>
    <p:extLst>
      <p:ext uri="{BB962C8B-B14F-4D97-AF65-F5344CB8AC3E}">
        <p14:creationId xmlns:p14="http://schemas.microsoft.com/office/powerpoint/2010/main" val="3083211467"/>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7970F9-34F5-7449-A811-E770B6484FA8}" type="datetimeFigureOut">
              <a:rPr lang="en-US"/>
              <a:pPr>
                <a:defRPr/>
              </a:pPr>
              <a:t>21/01/16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B45157E-9615-7641-BFCB-6E6582FC5A15}" type="slidenum">
              <a:rPr lang="en-GB"/>
              <a:pPr>
                <a:defRPr/>
              </a:pPr>
              <a:t>‹#›</a:t>
            </a:fld>
            <a:endParaRPr lang="en-GB"/>
          </a:p>
        </p:txBody>
      </p:sp>
    </p:spTree>
    <p:extLst>
      <p:ext uri="{BB962C8B-B14F-4D97-AF65-F5344CB8AC3E}">
        <p14:creationId xmlns:p14="http://schemas.microsoft.com/office/powerpoint/2010/main" val="891627860"/>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5237C92-23E7-E54B-94CA-8D2315EBC75B}" type="slidenum">
              <a:rPr lang="en-GB"/>
              <a:pPr>
                <a:defRPr/>
              </a:pPr>
              <a:t>‹#›</a:t>
            </a:fld>
            <a:endParaRPr lang="en-GB"/>
          </a:p>
        </p:txBody>
      </p:sp>
    </p:spTree>
    <p:extLst>
      <p:ext uri="{BB962C8B-B14F-4D97-AF65-F5344CB8AC3E}">
        <p14:creationId xmlns:p14="http://schemas.microsoft.com/office/powerpoint/2010/main" val="3481637162"/>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48165386-4417-D543-8837-FD377B1EB157}" type="datetimeFigureOut">
              <a:rPr lang="it-IT"/>
              <a:pPr>
                <a:defRPr/>
              </a:pPr>
              <a:t>21/01/16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A07EE25A-C4D1-884D-80E5-13B2CBA3893A}" type="slidenum">
              <a:rPr lang="it-IT"/>
              <a:pPr>
                <a:defRPr/>
              </a:pPr>
              <a:t>‹#›</a:t>
            </a:fld>
            <a:endParaRPr lang="it-IT"/>
          </a:p>
        </p:txBody>
      </p:sp>
      <p:sp>
        <p:nvSpPr>
          <p:cNvPr id="7" name="Rectangle 6"/>
          <p:cNvSpPr/>
          <p:nvPr/>
        </p:nvSpPr>
        <p:spPr>
          <a:xfrm>
            <a:off x="914400" y="-243408"/>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990854"/>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7B3E228D-C921-E74E-BE25-2E1512FBFA53}" type="slidenum">
              <a:rPr lang="en-GB" sz="900" smtClean="0">
                <a:solidFill>
                  <a:srgbClr val="898989"/>
                </a:solidFill>
                <a:latin typeface="Calibri" charset="0"/>
              </a:rPr>
              <a:pPr algn="r" eaLnBrk="1" hangingPunct="1">
                <a:defRPr/>
              </a:pPr>
              <a:t>‹#›</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 id="2147485686" r:id="rId4"/>
    <p:sldLayoutId id="2147485687" r:id="rId5"/>
    <p:sldLayoutId id="2147485688" r:id="rId6"/>
    <p:sldLayoutId id="2147485689" r:id="rId7"/>
    <p:sldLayoutId id="2147485690" r:id="rId8"/>
    <p:sldLayoutId id="2147485691" r:id="rId9"/>
    <p:sldLayoutId id="2147485692" r:id="rId10"/>
    <p:sldLayoutId id="2147485693" r:id="rId11"/>
    <p:sldLayoutId id="2147485694" r:id="rId12"/>
    <p:sldLayoutId id="2147485695" r:id="rId13"/>
    <p:sldLayoutId id="2147485696" r:id="rId14"/>
    <p:sldLayoutId id="2147485697" r:id="rId15"/>
    <p:sldLayoutId id="2147485698" r:id="rId16"/>
  </p:sldLayoutIdLst>
  <p:transition xmlns:p14="http://schemas.microsoft.com/office/powerpoint/2010/main" spd="slow">
    <p:push dir="u"/>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pn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err="1" smtClean="0">
                <a:latin typeface="Century Gothic" charset="0"/>
                <a:ea typeface="MS PGothic" charset="0"/>
                <a:cs typeface="MS PGothic" charset="0"/>
              </a:rPr>
              <a:t>Implementation</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2" descr="IDMC 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28"/>
          <p:cNvSpPr>
            <a:spLocks noGrp="1"/>
          </p:cNvSpPr>
          <p:nvPr>
            <p:ph type="title"/>
          </p:nvPr>
        </p:nvSpPr>
        <p:spPr>
          <a:xfrm>
            <a:off x="457200" y="0"/>
            <a:ext cx="8229600" cy="1268413"/>
          </a:xfrm>
        </p:spPr>
        <p:txBody>
          <a:bodyPr/>
          <a:lstStyle/>
          <a:p>
            <a:pPr eaLnBrk="1" hangingPunct="1"/>
            <a:r>
              <a:rPr lang="it-IT" sz="3600" b="1">
                <a:latin typeface="Calibri" charset="0"/>
                <a:ea typeface="MS PGothic" charset="0"/>
              </a:rPr>
              <a:t>Conclusions</a:t>
            </a:r>
          </a:p>
        </p:txBody>
      </p:sp>
      <p:sp>
        <p:nvSpPr>
          <p:cNvPr id="25604" name="Segnaposto contenuto 29"/>
          <p:cNvSpPr>
            <a:spLocks noGrp="1"/>
          </p:cNvSpPr>
          <p:nvPr>
            <p:ph sz="half" idx="2"/>
          </p:nvPr>
        </p:nvSpPr>
        <p:spPr>
          <a:xfrm>
            <a:off x="323850" y="1700808"/>
            <a:ext cx="8352606" cy="4608511"/>
          </a:xfrm>
        </p:spPr>
        <p:txBody>
          <a:bodyPr>
            <a:normAutofit/>
          </a:bodyPr>
          <a:lstStyle/>
          <a:p>
            <a:pPr eaLnBrk="1" hangingPunct="1">
              <a:buFont typeface="Wingdings" charset="2"/>
              <a:buChar char="§"/>
            </a:pPr>
            <a:r>
              <a:rPr lang="it-IT" sz="2300" dirty="0" err="1">
                <a:ea typeface="MS PGothic" charset="0"/>
                <a:cs typeface="Century Gothic"/>
              </a:rPr>
              <a:t>Implementation</a:t>
            </a:r>
            <a:r>
              <a:rPr lang="it-IT" sz="2300" dirty="0">
                <a:ea typeface="MS PGothic" charset="0"/>
                <a:cs typeface="Century Gothic"/>
              </a:rPr>
              <a:t> </a:t>
            </a:r>
            <a:r>
              <a:rPr lang="it-IT" sz="2300" dirty="0" err="1">
                <a:ea typeface="MS PGothic" charset="0"/>
                <a:cs typeface="Century Gothic"/>
              </a:rPr>
              <a:t>normally</a:t>
            </a:r>
            <a:r>
              <a:rPr lang="it-IT" sz="2300" dirty="0">
                <a:ea typeface="MS PGothic" charset="0"/>
                <a:cs typeface="Century Gothic"/>
              </a:rPr>
              <a:t> </a:t>
            </a:r>
            <a:r>
              <a:rPr lang="it-IT" sz="2300" dirty="0" err="1">
                <a:ea typeface="MS PGothic" charset="0"/>
                <a:cs typeface="Century Gothic"/>
              </a:rPr>
              <a:t>follows</a:t>
            </a:r>
            <a:r>
              <a:rPr lang="it-IT" sz="2300" dirty="0">
                <a:ea typeface="MS PGothic" charset="0"/>
                <a:cs typeface="Century Gothic"/>
              </a:rPr>
              <a:t> the </a:t>
            </a:r>
            <a:r>
              <a:rPr lang="it-IT" sz="2300" dirty="0" err="1">
                <a:ea typeface="MS PGothic" charset="0"/>
                <a:cs typeface="Century Gothic"/>
              </a:rPr>
              <a:t>adoption</a:t>
            </a:r>
            <a:r>
              <a:rPr lang="it-IT" sz="2300" dirty="0">
                <a:ea typeface="MS PGothic" charset="0"/>
                <a:cs typeface="Century Gothic"/>
              </a:rPr>
              <a:t> of a law or policy on </a:t>
            </a:r>
            <a:r>
              <a:rPr lang="it-IT" sz="2300" dirty="0" err="1">
                <a:ea typeface="MS PGothic" charset="0"/>
                <a:cs typeface="Century Gothic"/>
              </a:rPr>
              <a:t>internal</a:t>
            </a:r>
            <a:r>
              <a:rPr lang="it-IT" sz="2300" dirty="0">
                <a:ea typeface="MS PGothic" charset="0"/>
                <a:cs typeface="Century Gothic"/>
              </a:rPr>
              <a:t> </a:t>
            </a:r>
            <a:r>
              <a:rPr lang="it-IT" sz="2300" dirty="0" err="1">
                <a:ea typeface="MS PGothic" charset="0"/>
                <a:cs typeface="Century Gothic"/>
              </a:rPr>
              <a:t>displacement</a:t>
            </a:r>
            <a:endParaRPr lang="it-IT" sz="2300" dirty="0">
              <a:ea typeface="MS PGothic" charset="0"/>
              <a:cs typeface="Century Gothic"/>
            </a:endParaRPr>
          </a:p>
          <a:p>
            <a:pPr eaLnBrk="1" hangingPunct="1">
              <a:buFont typeface="Wingdings" charset="2"/>
              <a:buChar char="§"/>
            </a:pPr>
            <a:r>
              <a:rPr lang="it-IT" sz="2300" dirty="0" err="1">
                <a:ea typeface="MS PGothic" charset="0"/>
                <a:cs typeface="Century Gothic"/>
              </a:rPr>
              <a:t>It</a:t>
            </a:r>
            <a:r>
              <a:rPr lang="it-IT" sz="2300" dirty="0">
                <a:ea typeface="MS PGothic" charset="0"/>
                <a:cs typeface="Century Gothic"/>
              </a:rPr>
              <a:t> </a:t>
            </a:r>
            <a:r>
              <a:rPr lang="it-IT" sz="2300" dirty="0" err="1">
                <a:ea typeface="MS PGothic" charset="0"/>
                <a:cs typeface="Century Gothic"/>
              </a:rPr>
              <a:t>requires</a:t>
            </a:r>
            <a:r>
              <a:rPr lang="it-IT" sz="2300" dirty="0">
                <a:ea typeface="MS PGothic" charset="0"/>
                <a:cs typeface="Century Gothic"/>
              </a:rPr>
              <a:t> planning, </a:t>
            </a:r>
            <a:r>
              <a:rPr lang="it-IT" sz="2300" dirty="0" err="1">
                <a:ea typeface="MS PGothic" charset="0"/>
                <a:cs typeface="Century Gothic"/>
              </a:rPr>
              <a:t>coordination</a:t>
            </a:r>
            <a:r>
              <a:rPr lang="it-IT" sz="2300" dirty="0">
                <a:ea typeface="MS PGothic" charset="0"/>
                <a:cs typeface="Century Gothic"/>
              </a:rPr>
              <a:t> and an </a:t>
            </a:r>
            <a:r>
              <a:rPr lang="it-IT" sz="2300" dirty="0" err="1">
                <a:ea typeface="MS PGothic" charset="0"/>
                <a:cs typeface="Century Gothic"/>
              </a:rPr>
              <a:t>action-oriented</a:t>
            </a:r>
            <a:r>
              <a:rPr lang="it-IT" sz="2300" dirty="0">
                <a:ea typeface="MS PGothic" charset="0"/>
                <a:cs typeface="Century Gothic"/>
              </a:rPr>
              <a:t> </a:t>
            </a:r>
            <a:r>
              <a:rPr lang="it-IT" sz="2300" dirty="0" err="1">
                <a:ea typeface="MS PGothic" charset="0"/>
                <a:cs typeface="Century Gothic"/>
              </a:rPr>
              <a:t>instrument</a:t>
            </a:r>
            <a:endParaRPr lang="it-IT" sz="2300" dirty="0">
              <a:ea typeface="MS PGothic" charset="0"/>
              <a:cs typeface="Century Gothic"/>
            </a:endParaRPr>
          </a:p>
          <a:p>
            <a:pPr eaLnBrk="1" hangingPunct="1">
              <a:buFont typeface="Wingdings" charset="2"/>
              <a:buChar char="§"/>
            </a:pPr>
            <a:r>
              <a:rPr lang="it-IT" sz="2300" dirty="0" err="1">
                <a:ea typeface="MS PGothic" charset="0"/>
                <a:cs typeface="Century Gothic"/>
              </a:rPr>
              <a:t>It</a:t>
            </a:r>
            <a:r>
              <a:rPr lang="it-IT" sz="2300" dirty="0">
                <a:ea typeface="MS PGothic" charset="0"/>
                <a:cs typeface="Century Gothic"/>
              </a:rPr>
              <a:t> </a:t>
            </a:r>
            <a:r>
              <a:rPr lang="it-IT" sz="2300" dirty="0" err="1">
                <a:ea typeface="MS PGothic" charset="0"/>
                <a:cs typeface="Century Gothic"/>
              </a:rPr>
              <a:t>has</a:t>
            </a:r>
            <a:r>
              <a:rPr lang="it-IT" sz="2300" dirty="0">
                <a:ea typeface="MS PGothic" charset="0"/>
                <a:cs typeface="Century Gothic"/>
              </a:rPr>
              <a:t> </a:t>
            </a:r>
            <a:r>
              <a:rPr lang="it-IT" sz="2300" dirty="0" err="1">
                <a:ea typeface="MS PGothic" charset="0"/>
                <a:cs typeface="Century Gothic"/>
              </a:rPr>
              <a:t>different</a:t>
            </a:r>
            <a:r>
              <a:rPr lang="it-IT" sz="2300" dirty="0">
                <a:ea typeface="MS PGothic" charset="0"/>
                <a:cs typeface="Century Gothic"/>
              </a:rPr>
              <a:t> </a:t>
            </a:r>
            <a:r>
              <a:rPr lang="it-IT" sz="2300" dirty="0" err="1">
                <a:ea typeface="MS PGothic" charset="0"/>
                <a:cs typeface="Century Gothic"/>
              </a:rPr>
              <a:t>dimensions</a:t>
            </a:r>
            <a:r>
              <a:rPr lang="it-IT" sz="2300" dirty="0">
                <a:ea typeface="MS PGothic" charset="0"/>
                <a:cs typeface="Century Gothic"/>
              </a:rPr>
              <a:t>: </a:t>
            </a:r>
            <a:r>
              <a:rPr lang="it-IT" sz="2300" dirty="0" err="1">
                <a:ea typeface="MS PGothic" charset="0"/>
                <a:cs typeface="Century Gothic"/>
              </a:rPr>
              <a:t>political</a:t>
            </a:r>
            <a:r>
              <a:rPr lang="it-IT" sz="2300" dirty="0">
                <a:ea typeface="MS PGothic" charset="0"/>
                <a:cs typeface="Century Gothic"/>
              </a:rPr>
              <a:t> </a:t>
            </a:r>
            <a:r>
              <a:rPr lang="it-IT" sz="2300" dirty="0" err="1">
                <a:ea typeface="MS PGothic" charset="0"/>
                <a:cs typeface="Century Gothic"/>
              </a:rPr>
              <a:t>endorsement</a:t>
            </a:r>
            <a:r>
              <a:rPr lang="it-IT" sz="2300" dirty="0">
                <a:ea typeface="MS PGothic" charset="0"/>
                <a:cs typeface="Century Gothic"/>
              </a:rPr>
              <a:t>, </a:t>
            </a:r>
            <a:r>
              <a:rPr lang="it-IT" sz="2300" dirty="0" err="1">
                <a:ea typeface="MS PGothic" charset="0"/>
                <a:cs typeface="Century Gothic"/>
              </a:rPr>
              <a:t>effective</a:t>
            </a:r>
            <a:r>
              <a:rPr lang="it-IT" sz="2300" dirty="0">
                <a:ea typeface="MS PGothic" charset="0"/>
                <a:cs typeface="Century Gothic"/>
              </a:rPr>
              <a:t> </a:t>
            </a:r>
            <a:r>
              <a:rPr lang="it-IT" sz="2300" dirty="0" err="1">
                <a:ea typeface="MS PGothic" charset="0"/>
                <a:cs typeface="Century Gothic"/>
              </a:rPr>
              <a:t>coordination</a:t>
            </a:r>
            <a:r>
              <a:rPr lang="it-IT" sz="2300" dirty="0">
                <a:ea typeface="MS PGothic" charset="0"/>
                <a:cs typeface="Century Gothic"/>
              </a:rPr>
              <a:t> and </a:t>
            </a:r>
            <a:r>
              <a:rPr lang="it-IT" sz="2300" dirty="0" err="1">
                <a:ea typeface="MS PGothic" charset="0"/>
                <a:cs typeface="Century Gothic"/>
              </a:rPr>
              <a:t>financial</a:t>
            </a:r>
            <a:r>
              <a:rPr lang="it-IT" sz="2300" dirty="0">
                <a:ea typeface="MS PGothic" charset="0"/>
                <a:cs typeface="Century Gothic"/>
              </a:rPr>
              <a:t> </a:t>
            </a:r>
            <a:r>
              <a:rPr lang="it-IT" sz="2300" dirty="0" err="1">
                <a:ea typeface="MS PGothic" charset="0"/>
                <a:cs typeface="Century Gothic"/>
              </a:rPr>
              <a:t>commitment</a:t>
            </a:r>
            <a:endParaRPr lang="it-IT" sz="2300" dirty="0">
              <a:ea typeface="MS PGothic" charset="0"/>
              <a:cs typeface="Century Gothic"/>
            </a:endParaRPr>
          </a:p>
          <a:p>
            <a:pPr eaLnBrk="1" hangingPunct="1">
              <a:buFont typeface="Wingdings" charset="2"/>
              <a:buChar char="§"/>
            </a:pPr>
            <a:r>
              <a:rPr lang="it-IT" sz="2300" dirty="0" err="1">
                <a:ea typeface="MS PGothic" charset="0"/>
                <a:cs typeface="Century Gothic"/>
              </a:rPr>
              <a:t>It</a:t>
            </a:r>
            <a:r>
              <a:rPr lang="it-IT" sz="2300" dirty="0">
                <a:ea typeface="MS PGothic" charset="0"/>
                <a:cs typeface="Century Gothic"/>
              </a:rPr>
              <a:t> </a:t>
            </a:r>
            <a:r>
              <a:rPr lang="it-IT" sz="2300" dirty="0" err="1">
                <a:ea typeface="MS PGothic" charset="0"/>
                <a:cs typeface="Century Gothic"/>
              </a:rPr>
              <a:t>requires</a:t>
            </a:r>
            <a:r>
              <a:rPr lang="it-IT" sz="2300" dirty="0">
                <a:ea typeface="MS PGothic" charset="0"/>
                <a:cs typeface="Century Gothic"/>
              </a:rPr>
              <a:t> </a:t>
            </a:r>
            <a:r>
              <a:rPr lang="it-IT" sz="2300" dirty="0" err="1">
                <a:ea typeface="MS PGothic" charset="0"/>
                <a:cs typeface="Century Gothic"/>
              </a:rPr>
              <a:t>systematic</a:t>
            </a:r>
            <a:r>
              <a:rPr lang="it-IT" sz="2300" dirty="0">
                <a:ea typeface="MS PGothic" charset="0"/>
                <a:cs typeface="Century Gothic"/>
              </a:rPr>
              <a:t> </a:t>
            </a:r>
            <a:r>
              <a:rPr lang="it-IT" sz="2300" dirty="0" err="1">
                <a:ea typeface="MS PGothic" charset="0"/>
                <a:cs typeface="Century Gothic"/>
              </a:rPr>
              <a:t>monitoring</a:t>
            </a:r>
            <a:r>
              <a:rPr lang="it-IT" sz="2300" dirty="0">
                <a:ea typeface="MS PGothic" charset="0"/>
                <a:cs typeface="Century Gothic"/>
              </a:rPr>
              <a:t> and </a:t>
            </a:r>
            <a:r>
              <a:rPr lang="it-IT" sz="2300" dirty="0" err="1">
                <a:ea typeface="MS PGothic" charset="0"/>
                <a:cs typeface="Century Gothic"/>
              </a:rPr>
              <a:t>evaluation</a:t>
            </a:r>
            <a:r>
              <a:rPr lang="it-IT" sz="2300" dirty="0">
                <a:ea typeface="MS PGothic" charset="0"/>
                <a:cs typeface="Century Gothic"/>
              </a:rPr>
              <a:t>, and the </a:t>
            </a:r>
            <a:r>
              <a:rPr lang="it-IT" sz="2300" dirty="0" err="1">
                <a:ea typeface="MS PGothic" charset="0"/>
                <a:cs typeface="Century Gothic"/>
              </a:rPr>
              <a:t>development</a:t>
            </a:r>
            <a:r>
              <a:rPr lang="it-IT" sz="2300" dirty="0">
                <a:ea typeface="MS PGothic" charset="0"/>
                <a:cs typeface="Century Gothic"/>
              </a:rPr>
              <a:t> of the </a:t>
            </a:r>
            <a:r>
              <a:rPr lang="it-IT" sz="2300" dirty="0" err="1">
                <a:ea typeface="MS PGothic" charset="0"/>
                <a:cs typeface="Century Gothic"/>
              </a:rPr>
              <a:t>tools</a:t>
            </a:r>
            <a:r>
              <a:rPr lang="it-IT" sz="2300" dirty="0">
                <a:ea typeface="MS PGothic" charset="0"/>
                <a:cs typeface="Century Gothic"/>
              </a:rPr>
              <a:t> to do so</a:t>
            </a:r>
          </a:p>
        </p:txBody>
      </p:sp>
    </p:spTree>
    <p:extLst>
      <p:ext uri="{BB962C8B-B14F-4D97-AF65-F5344CB8AC3E}">
        <p14:creationId xmlns:p14="http://schemas.microsoft.com/office/powerpoint/2010/main" val="374205344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fade">
                                      <p:cBhvr>
                                        <p:cTn id="7" dur="1000"/>
                                        <p:tgtEl>
                                          <p:spTgt spid="25604">
                                            <p:txEl>
                                              <p:pRg st="0" end="0"/>
                                            </p:txEl>
                                          </p:spTgt>
                                        </p:tgtEl>
                                      </p:cBhvr>
                                    </p:animEffect>
                                    <p:anim calcmode="lin" valueType="num">
                                      <p:cBhvr>
                                        <p:cTn id="8" dur="10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4">
                                            <p:txEl>
                                              <p:pRg st="1" end="1"/>
                                            </p:txEl>
                                          </p:spTgt>
                                        </p:tgtEl>
                                        <p:attrNameLst>
                                          <p:attrName>style.visibility</p:attrName>
                                        </p:attrNameLst>
                                      </p:cBhvr>
                                      <p:to>
                                        <p:strVal val="visible"/>
                                      </p:to>
                                    </p:set>
                                    <p:animEffect transition="in" filter="fade">
                                      <p:cBhvr>
                                        <p:cTn id="14" dur="1000"/>
                                        <p:tgtEl>
                                          <p:spTgt spid="25604">
                                            <p:txEl>
                                              <p:pRg st="1" end="1"/>
                                            </p:txEl>
                                          </p:spTgt>
                                        </p:tgtEl>
                                      </p:cBhvr>
                                    </p:animEffect>
                                    <p:anim calcmode="lin" valueType="num">
                                      <p:cBhvr>
                                        <p:cTn id="15" dur="1000" fill="hold"/>
                                        <p:tgtEl>
                                          <p:spTgt spid="2560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4">
                                            <p:txEl>
                                              <p:pRg st="2" end="2"/>
                                            </p:txEl>
                                          </p:spTgt>
                                        </p:tgtEl>
                                        <p:attrNameLst>
                                          <p:attrName>style.visibility</p:attrName>
                                        </p:attrNameLst>
                                      </p:cBhvr>
                                      <p:to>
                                        <p:strVal val="visible"/>
                                      </p:to>
                                    </p:set>
                                    <p:animEffect transition="in" filter="fade">
                                      <p:cBhvr>
                                        <p:cTn id="21" dur="1000"/>
                                        <p:tgtEl>
                                          <p:spTgt spid="25604">
                                            <p:txEl>
                                              <p:pRg st="2" end="2"/>
                                            </p:txEl>
                                          </p:spTgt>
                                        </p:tgtEl>
                                      </p:cBhvr>
                                    </p:animEffect>
                                    <p:anim calcmode="lin" valueType="num">
                                      <p:cBhvr>
                                        <p:cTn id="22" dur="1000" fill="hold"/>
                                        <p:tgtEl>
                                          <p:spTgt spid="2560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604">
                                            <p:txEl>
                                              <p:pRg st="3" end="3"/>
                                            </p:txEl>
                                          </p:spTgt>
                                        </p:tgtEl>
                                        <p:attrNameLst>
                                          <p:attrName>style.visibility</p:attrName>
                                        </p:attrNameLst>
                                      </p:cBhvr>
                                      <p:to>
                                        <p:strVal val="visible"/>
                                      </p:to>
                                    </p:set>
                                    <p:animEffect transition="in" filter="fade">
                                      <p:cBhvr>
                                        <p:cTn id="28" dur="1000"/>
                                        <p:tgtEl>
                                          <p:spTgt spid="25604">
                                            <p:txEl>
                                              <p:pRg st="3" end="3"/>
                                            </p:txEl>
                                          </p:spTgt>
                                        </p:tgtEl>
                                      </p:cBhvr>
                                    </p:animEffect>
                                    <p:anim calcmode="lin" valueType="num">
                                      <p:cBhvr>
                                        <p:cTn id="29" dur="1000" fill="hold"/>
                                        <p:tgtEl>
                                          <p:spTgt spid="2560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60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50825" y="274638"/>
            <a:ext cx="8435975" cy="922337"/>
          </a:xfrm>
        </p:spPr>
        <p:txBody>
          <a:bodyPr/>
          <a:lstStyle/>
          <a:p>
            <a:pPr eaLnBrk="1" hangingPunct="1"/>
            <a:r>
              <a:rPr lang="fr-CH" sz="2800" b="1" dirty="0" smtClean="0">
                <a:latin typeface="Century Gothic" charset="0"/>
                <a:ea typeface="MS PGothic" charset="0"/>
                <a:cs typeface="MS PGothic" charset="0"/>
              </a:rPr>
              <a:t>Checklist</a:t>
            </a:r>
            <a:endParaRPr lang="fr-CH" sz="2800" b="1" dirty="0">
              <a:latin typeface="Century Gothic" charset="0"/>
              <a:ea typeface="MS PGothic" charset="0"/>
              <a:cs typeface="MS PGothic" charset="0"/>
            </a:endParaRPr>
          </a:p>
        </p:txBody>
      </p:sp>
      <p:sp>
        <p:nvSpPr>
          <p:cNvPr id="47106" name="Content Placeholder 2"/>
          <p:cNvSpPr>
            <a:spLocks noGrp="1"/>
          </p:cNvSpPr>
          <p:nvPr>
            <p:ph idx="1"/>
          </p:nvPr>
        </p:nvSpPr>
        <p:spPr>
          <a:xfrm>
            <a:off x="323528" y="1700213"/>
            <a:ext cx="7848872" cy="4393083"/>
          </a:xfrm>
        </p:spPr>
        <p:txBody>
          <a:bodyPr/>
          <a:lstStyle/>
          <a:p>
            <a:pPr eaLnBrk="1" hangingPunct="1">
              <a:buFont typeface="Wingdings" charset="2"/>
              <a:buChar char="§"/>
              <a:defRPr/>
            </a:pPr>
            <a:r>
              <a:rPr lang="en-US" sz="2800" dirty="0"/>
              <a:t>Plan and coordinate </a:t>
            </a:r>
            <a:r>
              <a:rPr lang="en-US" sz="2800" dirty="0" smtClean="0"/>
              <a:t>implementation</a:t>
            </a:r>
            <a:endParaRPr lang="en-US" sz="2800" dirty="0"/>
          </a:p>
          <a:p>
            <a:pPr eaLnBrk="1" hangingPunct="1">
              <a:buFont typeface="Wingdings" charset="2"/>
              <a:buChar char="§"/>
              <a:defRPr/>
            </a:pPr>
            <a:r>
              <a:rPr lang="en-US" sz="2800" dirty="0"/>
              <a:t>Undertake initiatives to improve knowledge and capacities on displacement in general and the national instrument in </a:t>
            </a:r>
            <a:r>
              <a:rPr lang="en-US" sz="2800" dirty="0" smtClean="0"/>
              <a:t>particular</a:t>
            </a:r>
            <a:endParaRPr lang="en-US" sz="2800" dirty="0"/>
          </a:p>
          <a:p>
            <a:pPr eaLnBrk="1" hangingPunct="1">
              <a:buFont typeface="Wingdings" charset="2"/>
              <a:buChar char="§"/>
              <a:defRPr/>
            </a:pPr>
            <a:r>
              <a:rPr lang="en-US" sz="2800" dirty="0"/>
              <a:t>Monitor and evaluate</a:t>
            </a:r>
            <a:endParaRPr lang="fr-CH" sz="2800" dirty="0"/>
          </a:p>
        </p:txBody>
      </p:sp>
      <p:pic>
        <p:nvPicPr>
          <p:cNvPr id="4" name="Picture 2" descr="C:\Users\jacopo.giorgi\AppData\Local\Microsoft\Windows\Temporary Internet Files\Content.IE5\U0JMT0WT\MC90029717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9" y="3933056"/>
            <a:ext cx="1723430"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0825" y="0"/>
            <a:ext cx="8510588" cy="1254125"/>
          </a:xfrm>
        </p:spPr>
        <p:txBody>
          <a:bodyPr/>
          <a:lstStyle/>
          <a:p>
            <a:pPr eaLnBrk="1" hangingPunct="1"/>
            <a:r>
              <a:rPr lang="fr-CH" sz="2800" b="1" dirty="0">
                <a:latin typeface="Century Gothic"/>
                <a:ea typeface="MS PGothic" charset="0"/>
                <a:cs typeface="Century Gothic"/>
              </a:rPr>
              <a:t>‘It ain’t over till it’s over’ </a:t>
            </a:r>
            <a:br>
              <a:rPr lang="fr-CH" sz="2800" b="1" dirty="0">
                <a:latin typeface="Century Gothic"/>
                <a:ea typeface="MS PGothic" charset="0"/>
                <a:cs typeface="Century Gothic"/>
              </a:rPr>
            </a:br>
            <a:r>
              <a:rPr lang="fr-CH" sz="2800" b="1" dirty="0">
                <a:latin typeface="Century Gothic"/>
                <a:ea typeface="MS PGothic" charset="0"/>
                <a:cs typeface="Century Gothic"/>
              </a:rPr>
              <a:t>… and even then, it’s not over either!</a:t>
            </a:r>
          </a:p>
        </p:txBody>
      </p:sp>
      <p:sp>
        <p:nvSpPr>
          <p:cNvPr id="3" name="Content Placeholder 2"/>
          <p:cNvSpPr>
            <a:spLocks noGrp="1"/>
          </p:cNvSpPr>
          <p:nvPr>
            <p:ph idx="1"/>
          </p:nvPr>
        </p:nvSpPr>
        <p:spPr>
          <a:xfrm>
            <a:off x="323850" y="1412875"/>
            <a:ext cx="8496622" cy="5256213"/>
          </a:xfrm>
        </p:spPr>
        <p:txBody>
          <a:bodyPr/>
          <a:lstStyle/>
          <a:p>
            <a:pPr marL="0" indent="0" eaLnBrk="1" hangingPunct="1">
              <a:buFontTx/>
              <a:buNone/>
            </a:pPr>
            <a:r>
              <a:rPr lang="fr-CH" sz="2200" b="1" dirty="0">
                <a:latin typeface="Century Gothic"/>
                <a:ea typeface="MS PGothic" charset="0"/>
                <a:cs typeface="Century Gothic"/>
              </a:rPr>
              <a:t>Implementation</a:t>
            </a:r>
            <a:r>
              <a:rPr lang="fr-CH" sz="2200" dirty="0">
                <a:latin typeface="Century Gothic"/>
                <a:ea typeface="MS PGothic" charset="0"/>
                <a:cs typeface="Century Gothic"/>
              </a:rPr>
              <a:t> is </a:t>
            </a:r>
          </a:p>
          <a:p>
            <a:pPr eaLnBrk="1" hangingPunct="1">
              <a:buFont typeface="Wingdings" charset="2"/>
              <a:buChar char="§"/>
            </a:pPr>
            <a:r>
              <a:rPr lang="fr-CH" sz="2200" dirty="0" smtClean="0">
                <a:latin typeface="Century Gothic"/>
                <a:ea typeface="MS PGothic" charset="0"/>
                <a:cs typeface="Century Gothic"/>
              </a:rPr>
              <a:t>the </a:t>
            </a:r>
            <a:r>
              <a:rPr lang="fr-CH" sz="2200" b="1" dirty="0">
                <a:latin typeface="Century Gothic"/>
                <a:ea typeface="MS PGothic" charset="0"/>
                <a:cs typeface="Century Gothic"/>
              </a:rPr>
              <a:t>realisation of the stated objectives</a:t>
            </a:r>
            <a:r>
              <a:rPr lang="fr-CH" sz="2200" dirty="0">
                <a:latin typeface="Century Gothic"/>
                <a:ea typeface="MS PGothic" charset="0"/>
                <a:cs typeface="Century Gothic"/>
              </a:rPr>
              <a:t> of a law or policy </a:t>
            </a:r>
          </a:p>
          <a:p>
            <a:pPr eaLnBrk="1" hangingPunct="1">
              <a:buFont typeface="Wingdings" charset="2"/>
              <a:buChar char="§"/>
            </a:pPr>
            <a:r>
              <a:rPr lang="fr-CH" sz="2200" dirty="0" smtClean="0">
                <a:latin typeface="Century Gothic"/>
                <a:ea typeface="MS PGothic" charset="0"/>
                <a:cs typeface="Century Gothic"/>
              </a:rPr>
              <a:t>about </a:t>
            </a:r>
            <a:r>
              <a:rPr lang="fr-CH" sz="2200" b="1" dirty="0">
                <a:latin typeface="Century Gothic"/>
                <a:ea typeface="MS PGothic" charset="0"/>
                <a:cs typeface="Century Gothic"/>
              </a:rPr>
              <a:t>governance</a:t>
            </a:r>
            <a:r>
              <a:rPr lang="fr-CH" sz="2200" dirty="0">
                <a:latin typeface="Century Gothic"/>
                <a:ea typeface="MS PGothic" charset="0"/>
                <a:cs typeface="Century Gothic"/>
              </a:rPr>
              <a:t>: defining actions, granting capacity and power and verifying performance</a:t>
            </a:r>
          </a:p>
          <a:p>
            <a:pPr marL="0" indent="0" eaLnBrk="1" hangingPunct="1">
              <a:buFontTx/>
              <a:buNone/>
            </a:pPr>
            <a:r>
              <a:rPr lang="fr-CH" sz="2200" dirty="0">
                <a:latin typeface="Century Gothic"/>
                <a:ea typeface="MS PGothic" charset="0"/>
                <a:cs typeface="Century Gothic"/>
              </a:rPr>
              <a:t>For advocacy purposes implementation</a:t>
            </a:r>
            <a:r>
              <a:rPr lang="fr-CH" sz="2200" b="1" dirty="0">
                <a:latin typeface="Century Gothic"/>
                <a:ea typeface="MS PGothic" charset="0"/>
                <a:cs typeface="Century Gothic"/>
              </a:rPr>
              <a:t> </a:t>
            </a:r>
            <a:r>
              <a:rPr lang="fr-CH" sz="2200" dirty="0">
                <a:latin typeface="Century Gothic"/>
                <a:ea typeface="MS PGothic" charset="0"/>
                <a:cs typeface="Century Gothic"/>
              </a:rPr>
              <a:t>may start during the adoption phase</a:t>
            </a:r>
          </a:p>
          <a:p>
            <a:pPr marL="0" indent="0" eaLnBrk="1" hangingPunct="1">
              <a:buFontTx/>
              <a:buNone/>
            </a:pPr>
            <a:endParaRPr lang="fr-CH" sz="800" dirty="0">
              <a:latin typeface="Century Gothic"/>
              <a:ea typeface="MS PGothic" charset="0"/>
              <a:cs typeface="Century Gothic"/>
            </a:endParaRPr>
          </a:p>
          <a:p>
            <a:pPr marL="0" indent="0" eaLnBrk="1" hangingPunct="1">
              <a:buFontTx/>
              <a:buNone/>
            </a:pPr>
            <a:r>
              <a:rPr lang="fr-CH" sz="1600" dirty="0">
                <a:latin typeface="Century Gothic"/>
                <a:ea typeface="MS PGothic" charset="0"/>
                <a:cs typeface="Century Gothic"/>
              </a:rPr>
              <a:t>						</a:t>
            </a:r>
          </a:p>
        </p:txBody>
      </p:sp>
      <p:pic>
        <p:nvPicPr>
          <p:cNvPr id="45060" name="Picture 6" descr="C:\Users\jacopo.giorgi\Downloads\idmc-201309-national-instruments-on-internal-displacement-en-gra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292525"/>
            <a:ext cx="6264944" cy="1512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Arrow 3"/>
          <p:cNvSpPr/>
          <p:nvPr/>
        </p:nvSpPr>
        <p:spPr>
          <a:xfrm rot="18693454">
            <a:off x="6081694" y="5660157"/>
            <a:ext cx="960437" cy="425450"/>
          </a:xfrm>
          <a:prstGeom prst="rightArrow">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fr-CH"/>
          </a:p>
        </p:txBody>
      </p:sp>
      <p:pic>
        <p:nvPicPr>
          <p:cNvPr id="7" name="Picture 2" descr="C:\Users\jacopo.giorgi\Desktop\fotto.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04025" y="4365848"/>
            <a:ext cx="20891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14236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ircle(in)">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a:xfrm>
            <a:off x="230187" y="0"/>
            <a:ext cx="8662293" cy="1124744"/>
          </a:xfrm>
        </p:spPr>
        <p:txBody>
          <a:bodyPr/>
          <a:lstStyle/>
          <a:p>
            <a:pPr eaLnBrk="1" hangingPunct="1"/>
            <a:r>
              <a:rPr lang="it-IT" sz="3200" b="1" dirty="0" err="1">
                <a:latin typeface="Century Gothic"/>
                <a:ea typeface="MS PGothic" charset="0"/>
                <a:cs typeface="Century Gothic"/>
              </a:rPr>
              <a:t>Activities</a:t>
            </a:r>
            <a:r>
              <a:rPr lang="it-IT" sz="3200" b="1" dirty="0">
                <a:latin typeface="Century Gothic"/>
                <a:ea typeface="MS PGothic" charset="0"/>
                <a:cs typeface="Century Gothic"/>
              </a:rPr>
              <a:t> </a:t>
            </a:r>
            <a:r>
              <a:rPr lang="it-IT" sz="3200" b="1" dirty="0" err="1">
                <a:latin typeface="Century Gothic"/>
                <a:ea typeface="MS PGothic" charset="0"/>
                <a:cs typeface="Century Gothic"/>
              </a:rPr>
              <a:t>required</a:t>
            </a:r>
            <a:endParaRPr lang="it-IT" sz="3200" b="1" dirty="0">
              <a:latin typeface="Century Gothic"/>
              <a:ea typeface="MS PGothic" charset="0"/>
              <a:cs typeface="Century Gothic"/>
            </a:endParaRPr>
          </a:p>
        </p:txBody>
      </p:sp>
      <p:pic>
        <p:nvPicPr>
          <p:cNvPr id="47107" name="Picture 4" descr="C:\Users\jacopo.giorgi\Desktop\INFO-salesScribblesWheel-implementation.gif"/>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l="6748" t="2115" r="16791"/>
          <a:stretch/>
        </p:blipFill>
        <p:spPr>
          <a:xfrm>
            <a:off x="411627" y="1774356"/>
            <a:ext cx="3224269" cy="3023391"/>
          </a:xfrm>
          <a:noFill/>
        </p:spPr>
      </p:pic>
      <p:sp>
        <p:nvSpPr>
          <p:cNvPr id="47108" name="Content Placeholder 1"/>
          <p:cNvSpPr>
            <a:spLocks noGrp="1"/>
          </p:cNvSpPr>
          <p:nvPr>
            <p:ph sz="half" idx="2"/>
          </p:nvPr>
        </p:nvSpPr>
        <p:spPr>
          <a:xfrm>
            <a:off x="3995936" y="1556792"/>
            <a:ext cx="4681537" cy="2952750"/>
          </a:xfrm>
        </p:spPr>
        <p:txBody>
          <a:bodyPr>
            <a:noAutofit/>
          </a:bodyPr>
          <a:lstStyle/>
          <a:p>
            <a:pPr eaLnBrk="1" hangingPunct="1">
              <a:buFont typeface="Wingdings" charset="2"/>
              <a:buChar char="§"/>
            </a:pPr>
            <a:r>
              <a:rPr lang="en-US" sz="2400" dirty="0">
                <a:latin typeface="Century Gothic"/>
                <a:ea typeface="MS PGothic" charset="0"/>
                <a:cs typeface="Century Gothic"/>
              </a:rPr>
              <a:t>Planning</a:t>
            </a:r>
            <a:endParaRPr lang="fr-CH" sz="2400" dirty="0">
              <a:latin typeface="Century Gothic"/>
              <a:ea typeface="MS PGothic" charset="0"/>
              <a:cs typeface="Century Gothic"/>
            </a:endParaRPr>
          </a:p>
          <a:p>
            <a:pPr eaLnBrk="1" hangingPunct="1">
              <a:buFont typeface="Wingdings" charset="2"/>
              <a:buChar char="§"/>
            </a:pPr>
            <a:r>
              <a:rPr lang="en-US" sz="2400" dirty="0">
                <a:latin typeface="Century Gothic"/>
                <a:ea typeface="MS PGothic" charset="0"/>
                <a:cs typeface="Century Gothic"/>
              </a:rPr>
              <a:t>Coordination </a:t>
            </a:r>
          </a:p>
          <a:p>
            <a:pPr eaLnBrk="1" hangingPunct="1">
              <a:buFont typeface="Wingdings" charset="2"/>
              <a:buChar char="§"/>
            </a:pPr>
            <a:r>
              <a:rPr lang="en-US" sz="2400" dirty="0">
                <a:latin typeface="Century Gothic"/>
                <a:ea typeface="MS PGothic" charset="0"/>
                <a:cs typeface="Century Gothic"/>
              </a:rPr>
              <a:t>Fundraising and donor engagement</a:t>
            </a:r>
            <a:endParaRPr lang="fr-CH" sz="2400" dirty="0">
              <a:latin typeface="Century Gothic"/>
              <a:ea typeface="MS PGothic" charset="0"/>
              <a:cs typeface="Century Gothic"/>
            </a:endParaRPr>
          </a:p>
          <a:p>
            <a:pPr eaLnBrk="1" hangingPunct="1">
              <a:buFont typeface="Wingdings" charset="2"/>
              <a:buChar char="§"/>
            </a:pPr>
            <a:r>
              <a:rPr lang="en-US" sz="2400" dirty="0">
                <a:latin typeface="Century Gothic"/>
                <a:ea typeface="MS PGothic" charset="0"/>
                <a:cs typeface="Century Gothic"/>
              </a:rPr>
              <a:t>Capacity development</a:t>
            </a:r>
            <a:endParaRPr lang="fr-CH" sz="2400" dirty="0">
              <a:latin typeface="Century Gothic"/>
              <a:ea typeface="MS PGothic" charset="0"/>
              <a:cs typeface="Century Gothic"/>
            </a:endParaRPr>
          </a:p>
          <a:p>
            <a:pPr eaLnBrk="1" hangingPunct="1">
              <a:buFont typeface="Wingdings" charset="2"/>
              <a:buChar char="§"/>
            </a:pPr>
            <a:r>
              <a:rPr lang="en-US" sz="2400" dirty="0">
                <a:latin typeface="Century Gothic"/>
                <a:ea typeface="MS PGothic" charset="0"/>
                <a:cs typeface="Century Gothic"/>
              </a:rPr>
              <a:t>Profiling</a:t>
            </a:r>
            <a:endParaRPr lang="fr-CH" sz="2400" dirty="0">
              <a:latin typeface="Century Gothic"/>
              <a:ea typeface="MS PGothic" charset="0"/>
              <a:cs typeface="Century Gothic"/>
            </a:endParaRPr>
          </a:p>
          <a:p>
            <a:pPr eaLnBrk="1" hangingPunct="1">
              <a:buFont typeface="Wingdings" charset="2"/>
              <a:buChar char="§"/>
            </a:pPr>
            <a:r>
              <a:rPr lang="en-US" sz="2400" dirty="0">
                <a:latin typeface="Century Gothic"/>
                <a:ea typeface="MS PGothic" charset="0"/>
                <a:cs typeface="Century Gothic"/>
              </a:rPr>
              <a:t>Monitoring and evaluation</a:t>
            </a:r>
            <a:endParaRPr lang="fr-CH" sz="2400" dirty="0">
              <a:latin typeface="Century Gothic"/>
              <a:ea typeface="MS PGothic" charset="0"/>
              <a:cs typeface="Century Gothic"/>
            </a:endParaRPr>
          </a:p>
        </p:txBody>
      </p:sp>
    </p:spTree>
    <p:extLst>
      <p:ext uri="{BB962C8B-B14F-4D97-AF65-F5344CB8AC3E}">
        <p14:creationId xmlns:p14="http://schemas.microsoft.com/office/powerpoint/2010/main" val="195793492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smtClean="0">
                <a:latin typeface="Century Gothic" charset="0"/>
                <a:ea typeface="MS PGothic" charset="0"/>
                <a:cs typeface="MS PGothic" charset="0"/>
              </a:rPr>
              <a:t>Planning and coordination</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5040808" cy="4464521"/>
          </a:xfrm>
        </p:spPr>
        <p:txBody>
          <a:bodyPr rtlCol="0">
            <a:normAutofit/>
          </a:bodyPr>
          <a:lstStyle/>
          <a:p>
            <a:pPr eaLnBrk="1" hangingPunct="1">
              <a:buFont typeface="Wingdings" charset="2"/>
              <a:buChar char="§"/>
            </a:pPr>
            <a:r>
              <a:rPr lang="it-IT" sz="2800" dirty="0" err="1">
                <a:cs typeface="Century Gothic"/>
              </a:rPr>
              <a:t>Designated</a:t>
            </a:r>
            <a:r>
              <a:rPr lang="it-IT" sz="2800" dirty="0">
                <a:cs typeface="Century Gothic"/>
              </a:rPr>
              <a:t> </a:t>
            </a:r>
            <a:r>
              <a:rPr lang="it-IT" sz="2800" dirty="0" err="1">
                <a:cs typeface="Century Gothic"/>
              </a:rPr>
              <a:t>focal</a:t>
            </a:r>
            <a:r>
              <a:rPr lang="it-IT" sz="2800" dirty="0">
                <a:cs typeface="Century Gothic"/>
              </a:rPr>
              <a:t> </a:t>
            </a:r>
            <a:r>
              <a:rPr lang="it-IT" sz="2800" dirty="0" err="1">
                <a:cs typeface="Century Gothic"/>
              </a:rPr>
              <a:t>point</a:t>
            </a:r>
            <a:r>
              <a:rPr lang="it-IT" sz="2800" dirty="0">
                <a:cs typeface="Century Gothic"/>
              </a:rPr>
              <a:t> to </a:t>
            </a:r>
            <a:r>
              <a:rPr lang="it-IT" sz="2800" dirty="0" err="1">
                <a:cs typeface="Century Gothic"/>
              </a:rPr>
              <a:t>have</a:t>
            </a:r>
            <a:r>
              <a:rPr lang="it-IT" sz="2800" dirty="0">
                <a:cs typeface="Century Gothic"/>
              </a:rPr>
              <a:t> </a:t>
            </a:r>
            <a:r>
              <a:rPr lang="it-IT" sz="2800" dirty="0" err="1">
                <a:cs typeface="Century Gothic"/>
              </a:rPr>
              <a:t>capacity</a:t>
            </a:r>
            <a:r>
              <a:rPr lang="it-IT" sz="2800" dirty="0">
                <a:cs typeface="Century Gothic"/>
              </a:rPr>
              <a:t> to </a:t>
            </a:r>
            <a:r>
              <a:rPr lang="it-IT" sz="2800" dirty="0" err="1">
                <a:cs typeface="Century Gothic"/>
              </a:rPr>
              <a:t>lead</a:t>
            </a:r>
            <a:r>
              <a:rPr lang="it-IT" sz="2800" dirty="0">
                <a:cs typeface="Century Gothic"/>
              </a:rPr>
              <a:t> and </a:t>
            </a:r>
            <a:r>
              <a:rPr lang="it-IT" sz="2800" dirty="0" err="1">
                <a:cs typeface="Century Gothic"/>
              </a:rPr>
              <a:t>oversee</a:t>
            </a:r>
            <a:endParaRPr lang="it-IT" sz="2800" dirty="0">
              <a:cs typeface="Century Gothic"/>
            </a:endParaRPr>
          </a:p>
          <a:p>
            <a:pPr eaLnBrk="1" hangingPunct="1">
              <a:buFont typeface="Wingdings" charset="2"/>
              <a:buChar char="§"/>
            </a:pPr>
            <a:r>
              <a:rPr lang="it-IT" sz="2800" dirty="0" err="1">
                <a:cs typeface="Century Gothic"/>
              </a:rPr>
              <a:t>Necessary</a:t>
            </a:r>
            <a:r>
              <a:rPr lang="it-IT" sz="2800" dirty="0">
                <a:cs typeface="Century Gothic"/>
              </a:rPr>
              <a:t> </a:t>
            </a:r>
            <a:r>
              <a:rPr lang="it-IT" sz="2800" dirty="0" err="1">
                <a:cs typeface="Century Gothic"/>
              </a:rPr>
              <a:t>financial</a:t>
            </a:r>
            <a:r>
              <a:rPr lang="it-IT" sz="2800" dirty="0">
                <a:cs typeface="Century Gothic"/>
              </a:rPr>
              <a:t> </a:t>
            </a:r>
            <a:r>
              <a:rPr lang="it-IT" sz="2800" dirty="0" err="1">
                <a:cs typeface="Century Gothic"/>
              </a:rPr>
              <a:t>resources</a:t>
            </a:r>
            <a:r>
              <a:rPr lang="it-IT" sz="2800" dirty="0">
                <a:cs typeface="Century Gothic"/>
              </a:rPr>
              <a:t> </a:t>
            </a:r>
            <a:r>
              <a:rPr lang="it-IT" sz="2800" dirty="0" err="1">
                <a:cs typeface="Century Gothic"/>
              </a:rPr>
              <a:t>allocated</a:t>
            </a:r>
            <a:endParaRPr lang="it-IT" sz="2800" dirty="0">
              <a:cs typeface="Century Gothic"/>
            </a:endParaRPr>
          </a:p>
          <a:p>
            <a:pPr eaLnBrk="1" hangingPunct="1">
              <a:buFont typeface="Wingdings" charset="2"/>
              <a:buChar char="§"/>
            </a:pPr>
            <a:r>
              <a:rPr lang="it-IT" sz="2800" dirty="0" err="1">
                <a:cs typeface="Century Gothic"/>
              </a:rPr>
              <a:t>Coordination</a:t>
            </a:r>
            <a:r>
              <a:rPr lang="it-IT" sz="2800" dirty="0">
                <a:cs typeface="Century Gothic"/>
              </a:rPr>
              <a:t> with </a:t>
            </a:r>
            <a:r>
              <a:rPr lang="it-IT" sz="2800" dirty="0" err="1">
                <a:cs typeface="Century Gothic"/>
              </a:rPr>
              <a:t>national</a:t>
            </a:r>
            <a:r>
              <a:rPr lang="it-IT" sz="2800" dirty="0">
                <a:cs typeface="Century Gothic"/>
              </a:rPr>
              <a:t> and </a:t>
            </a:r>
            <a:r>
              <a:rPr lang="it-IT" sz="2800" dirty="0" err="1">
                <a:cs typeface="Century Gothic"/>
              </a:rPr>
              <a:t>international</a:t>
            </a:r>
            <a:r>
              <a:rPr lang="it-IT" sz="2800" dirty="0">
                <a:cs typeface="Century Gothic"/>
              </a:rPr>
              <a:t> </a:t>
            </a:r>
            <a:r>
              <a:rPr lang="it-IT" sz="2800" dirty="0" err="1">
                <a:cs typeface="Century Gothic"/>
              </a:rPr>
              <a:t>stakeholders</a:t>
            </a:r>
            <a:r>
              <a:rPr lang="it-IT" sz="2800" dirty="0">
                <a:cs typeface="Century Gothic"/>
              </a:rPr>
              <a:t>, </a:t>
            </a:r>
            <a:r>
              <a:rPr lang="it-IT" sz="2800" dirty="0" err="1">
                <a:cs typeface="Century Gothic"/>
              </a:rPr>
              <a:t>including</a:t>
            </a:r>
            <a:r>
              <a:rPr lang="it-IT" sz="2800" dirty="0">
                <a:cs typeface="Century Gothic"/>
              </a:rPr>
              <a:t> </a:t>
            </a:r>
            <a:r>
              <a:rPr lang="it-IT" sz="2800" dirty="0" err="1">
                <a:cs typeface="Century Gothic"/>
              </a:rPr>
              <a:t>donors</a:t>
            </a:r>
            <a:endParaRPr lang="it-IT" sz="2800" dirty="0">
              <a:cs typeface="Century Gothic"/>
            </a:endParaRPr>
          </a:p>
        </p:txBody>
      </p:sp>
      <p:sp>
        <p:nvSpPr>
          <p:cNvPr id="4" name="Oval 3"/>
          <p:cNvSpPr/>
          <p:nvPr/>
        </p:nvSpPr>
        <p:spPr>
          <a:xfrm>
            <a:off x="5651500" y="1557338"/>
            <a:ext cx="2447925" cy="234473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sz="2400" b="1" dirty="0">
                <a:solidFill>
                  <a:schemeClr val="tx1"/>
                </a:solidFill>
              </a:rPr>
              <a:t>Policy</a:t>
            </a:r>
          </a:p>
          <a:p>
            <a:pPr algn="ctr" eaLnBrk="1" hangingPunct="1">
              <a:defRPr/>
            </a:pPr>
            <a:r>
              <a:rPr lang="fr-CH" sz="2400" b="1" dirty="0">
                <a:solidFill>
                  <a:schemeClr val="tx1"/>
                </a:solidFill>
              </a:rPr>
              <a:t>or law</a:t>
            </a:r>
          </a:p>
        </p:txBody>
      </p:sp>
      <p:sp>
        <p:nvSpPr>
          <p:cNvPr id="5" name="Oval 4"/>
          <p:cNvSpPr/>
          <p:nvPr/>
        </p:nvSpPr>
        <p:spPr>
          <a:xfrm>
            <a:off x="6659563" y="3141663"/>
            <a:ext cx="2305050" cy="2232025"/>
          </a:xfrm>
          <a:prstGeom prst="ellipse">
            <a:avLst/>
          </a:prstGeom>
          <a:solidFill>
            <a:schemeClr val="accent6">
              <a:alpha val="63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sz="2400" b="1" dirty="0">
                <a:solidFill>
                  <a:schemeClr val="tx1"/>
                </a:solidFill>
              </a:rPr>
              <a:t>Strategy or action plan</a:t>
            </a: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smtClean="0">
                <a:latin typeface="Century Gothic" charset="0"/>
                <a:ea typeface="MS PGothic" charset="0"/>
                <a:cs typeface="MS PGothic" charset="0"/>
              </a:rPr>
              <a:t>‘The six Ws’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5040808" cy="4464521"/>
          </a:xfrm>
        </p:spPr>
        <p:txBody>
          <a:bodyPr rtlCol="0">
            <a:normAutofit fontScale="77500" lnSpcReduction="20000"/>
          </a:bodyPr>
          <a:lstStyle/>
          <a:p>
            <a:pPr eaLnBrk="1" hangingPunct="1">
              <a:buFont typeface="Wingdings" charset="2"/>
              <a:buChar char="§"/>
            </a:pPr>
            <a:r>
              <a:rPr lang="it-IT" sz="2800" dirty="0" err="1" smtClean="0">
                <a:cs typeface="Century Gothic"/>
              </a:rPr>
              <a:t>Who</a:t>
            </a:r>
            <a:r>
              <a:rPr lang="it-IT" sz="2800" dirty="0" smtClean="0">
                <a:cs typeface="Century Gothic"/>
              </a:rPr>
              <a:t> </a:t>
            </a:r>
            <a:r>
              <a:rPr lang="it-IT" sz="2800" dirty="0" err="1">
                <a:cs typeface="Century Gothic"/>
              </a:rPr>
              <a:t>is</a:t>
            </a:r>
            <a:r>
              <a:rPr lang="it-IT" sz="2800" dirty="0">
                <a:cs typeface="Century Gothic"/>
              </a:rPr>
              <a:t> </a:t>
            </a:r>
            <a:r>
              <a:rPr lang="it-IT" sz="2800" dirty="0" err="1">
                <a:cs typeface="Century Gothic"/>
              </a:rPr>
              <a:t>responsible</a:t>
            </a:r>
            <a:r>
              <a:rPr lang="it-IT" sz="2800" dirty="0">
                <a:cs typeface="Century Gothic"/>
              </a:rPr>
              <a:t> for </a:t>
            </a:r>
            <a:r>
              <a:rPr lang="it-IT" sz="2800" dirty="0" err="1">
                <a:cs typeface="Century Gothic"/>
              </a:rPr>
              <a:t>implementing</a:t>
            </a:r>
            <a:r>
              <a:rPr lang="it-IT" sz="2800" dirty="0">
                <a:cs typeface="Century Gothic"/>
              </a:rPr>
              <a:t> the </a:t>
            </a:r>
            <a:r>
              <a:rPr lang="it-IT" sz="2800" dirty="0" err="1">
                <a:cs typeface="Century Gothic"/>
              </a:rPr>
              <a:t>instrument</a:t>
            </a:r>
            <a:r>
              <a:rPr lang="it-IT" sz="2800" dirty="0">
                <a:cs typeface="Century Gothic"/>
              </a:rPr>
              <a:t>?</a:t>
            </a:r>
          </a:p>
          <a:p>
            <a:pPr eaLnBrk="1" hangingPunct="1">
              <a:buFont typeface="Wingdings" charset="2"/>
              <a:buChar char="§"/>
            </a:pPr>
            <a:r>
              <a:rPr lang="it-IT" sz="2800" dirty="0" err="1" smtClean="0">
                <a:cs typeface="Century Gothic"/>
              </a:rPr>
              <a:t>Specific</a:t>
            </a:r>
            <a:r>
              <a:rPr lang="it-IT" sz="2800" dirty="0" smtClean="0">
                <a:cs typeface="Century Gothic"/>
              </a:rPr>
              <a:t> </a:t>
            </a:r>
            <a:r>
              <a:rPr lang="it-IT" sz="2800" dirty="0" err="1">
                <a:cs typeface="Century Gothic"/>
              </a:rPr>
              <a:t>activities</a:t>
            </a:r>
            <a:r>
              <a:rPr lang="it-IT" sz="2800" dirty="0">
                <a:cs typeface="Century Gothic"/>
              </a:rPr>
              <a:t> and </a:t>
            </a:r>
            <a:r>
              <a:rPr lang="it-IT" sz="2800" dirty="0" err="1">
                <a:cs typeface="Century Gothic"/>
              </a:rPr>
              <a:t>priorities</a:t>
            </a:r>
            <a:r>
              <a:rPr lang="it-IT" sz="2800" dirty="0">
                <a:cs typeface="Century Gothic"/>
              </a:rPr>
              <a:t> to </a:t>
            </a:r>
            <a:r>
              <a:rPr lang="it-IT" sz="2800" dirty="0" err="1">
                <a:cs typeface="Century Gothic"/>
              </a:rPr>
              <a:t>address</a:t>
            </a:r>
            <a:endParaRPr lang="it-IT" sz="2800" dirty="0">
              <a:cs typeface="Century Gothic"/>
            </a:endParaRPr>
          </a:p>
          <a:p>
            <a:pPr eaLnBrk="1" hangingPunct="1">
              <a:buFont typeface="Wingdings" charset="2"/>
              <a:buChar char="§"/>
            </a:pPr>
            <a:r>
              <a:rPr lang="it-IT" sz="2800" dirty="0" err="1" smtClean="0">
                <a:cs typeface="Century Gothic"/>
              </a:rPr>
              <a:t>Geographical</a:t>
            </a:r>
            <a:r>
              <a:rPr lang="it-IT" sz="2800" dirty="0" smtClean="0">
                <a:cs typeface="Century Gothic"/>
              </a:rPr>
              <a:t> </a:t>
            </a:r>
            <a:r>
              <a:rPr lang="it-IT" sz="2800" dirty="0" err="1">
                <a:cs typeface="Century Gothic"/>
              </a:rPr>
              <a:t>areas</a:t>
            </a:r>
            <a:r>
              <a:rPr lang="it-IT" sz="2800" dirty="0">
                <a:cs typeface="Century Gothic"/>
              </a:rPr>
              <a:t> </a:t>
            </a:r>
            <a:r>
              <a:rPr lang="it-IT" sz="2800" dirty="0" err="1">
                <a:cs typeface="Century Gothic"/>
              </a:rPr>
              <a:t>where</a:t>
            </a:r>
            <a:r>
              <a:rPr lang="it-IT" sz="2800" dirty="0">
                <a:cs typeface="Century Gothic"/>
              </a:rPr>
              <a:t> </a:t>
            </a:r>
            <a:r>
              <a:rPr lang="it-IT" sz="2800" dirty="0" err="1">
                <a:cs typeface="Century Gothic"/>
              </a:rPr>
              <a:t>priority</a:t>
            </a:r>
            <a:r>
              <a:rPr lang="it-IT" sz="2800" dirty="0">
                <a:cs typeface="Century Gothic"/>
              </a:rPr>
              <a:t> </a:t>
            </a:r>
            <a:r>
              <a:rPr lang="it-IT" sz="2800" dirty="0" err="1">
                <a:cs typeface="Century Gothic"/>
              </a:rPr>
              <a:t>activities</a:t>
            </a:r>
            <a:r>
              <a:rPr lang="it-IT" sz="2800" dirty="0">
                <a:cs typeface="Century Gothic"/>
              </a:rPr>
              <a:t> </a:t>
            </a:r>
            <a:r>
              <a:rPr lang="it-IT" sz="2800" dirty="0" err="1">
                <a:cs typeface="Century Gothic"/>
              </a:rPr>
              <a:t>will</a:t>
            </a:r>
            <a:r>
              <a:rPr lang="it-IT" sz="2800" dirty="0">
                <a:cs typeface="Century Gothic"/>
              </a:rPr>
              <a:t> take </a:t>
            </a:r>
            <a:r>
              <a:rPr lang="it-IT" sz="2800" dirty="0" err="1">
                <a:cs typeface="Century Gothic"/>
              </a:rPr>
              <a:t>place</a:t>
            </a:r>
            <a:endParaRPr lang="it-IT" sz="2800" dirty="0">
              <a:cs typeface="Century Gothic"/>
            </a:endParaRPr>
          </a:p>
          <a:p>
            <a:pPr eaLnBrk="1" hangingPunct="1">
              <a:buFont typeface="Wingdings" charset="2"/>
              <a:buChar char="§"/>
            </a:pPr>
            <a:r>
              <a:rPr lang="it-IT" sz="2800" dirty="0" err="1" smtClean="0">
                <a:cs typeface="Century Gothic"/>
              </a:rPr>
              <a:t>Timeframe</a:t>
            </a:r>
            <a:r>
              <a:rPr lang="it-IT" sz="2800" dirty="0" smtClean="0">
                <a:cs typeface="Century Gothic"/>
              </a:rPr>
              <a:t> </a:t>
            </a:r>
            <a:r>
              <a:rPr lang="it-IT" sz="2800" dirty="0">
                <a:cs typeface="Century Gothic"/>
              </a:rPr>
              <a:t>for the </a:t>
            </a:r>
            <a:r>
              <a:rPr lang="it-IT" sz="2800" dirty="0" err="1">
                <a:cs typeface="Century Gothic"/>
              </a:rPr>
              <a:t>activities</a:t>
            </a:r>
            <a:endParaRPr lang="it-IT" sz="2800" dirty="0">
              <a:cs typeface="Century Gothic"/>
            </a:endParaRPr>
          </a:p>
          <a:p>
            <a:pPr eaLnBrk="1" hangingPunct="1">
              <a:buFont typeface="Wingdings" charset="2"/>
              <a:buChar char="§"/>
            </a:pPr>
            <a:r>
              <a:rPr lang="it-IT" sz="2800" dirty="0" err="1" smtClean="0">
                <a:cs typeface="Century Gothic"/>
              </a:rPr>
              <a:t>Leaders</a:t>
            </a:r>
            <a:r>
              <a:rPr lang="it-IT" sz="2800" dirty="0" smtClean="0">
                <a:cs typeface="Century Gothic"/>
              </a:rPr>
              <a:t> </a:t>
            </a:r>
            <a:r>
              <a:rPr lang="it-IT" sz="2800" dirty="0">
                <a:cs typeface="Century Gothic"/>
              </a:rPr>
              <a:t>to </a:t>
            </a:r>
            <a:r>
              <a:rPr lang="it-IT" sz="2800" dirty="0" err="1">
                <a:cs typeface="Century Gothic"/>
              </a:rPr>
              <a:t>identify</a:t>
            </a:r>
            <a:r>
              <a:rPr lang="it-IT" sz="2800" dirty="0">
                <a:cs typeface="Century Gothic"/>
              </a:rPr>
              <a:t> </a:t>
            </a:r>
            <a:r>
              <a:rPr lang="it-IT" sz="2800" dirty="0" err="1">
                <a:cs typeface="Century Gothic"/>
              </a:rPr>
              <a:t>sources</a:t>
            </a:r>
            <a:r>
              <a:rPr lang="it-IT" sz="2800" dirty="0">
                <a:cs typeface="Century Gothic"/>
              </a:rPr>
              <a:t> of </a:t>
            </a:r>
            <a:r>
              <a:rPr lang="it-IT" sz="2800" dirty="0" err="1">
                <a:cs typeface="Century Gothic"/>
              </a:rPr>
              <a:t>funding</a:t>
            </a:r>
            <a:r>
              <a:rPr lang="it-IT" sz="2800" dirty="0">
                <a:cs typeface="Century Gothic"/>
              </a:rPr>
              <a:t> for </a:t>
            </a:r>
            <a:r>
              <a:rPr lang="it-IT" sz="2800" dirty="0" err="1">
                <a:cs typeface="Century Gothic"/>
              </a:rPr>
              <a:t>specific</a:t>
            </a:r>
            <a:r>
              <a:rPr lang="it-IT" sz="2800" dirty="0">
                <a:cs typeface="Century Gothic"/>
              </a:rPr>
              <a:t> </a:t>
            </a:r>
            <a:r>
              <a:rPr lang="it-IT" sz="2800" dirty="0" err="1">
                <a:cs typeface="Century Gothic"/>
              </a:rPr>
              <a:t>activities</a:t>
            </a:r>
            <a:endParaRPr lang="it-IT" sz="2800" dirty="0">
              <a:cs typeface="Century Gothic"/>
            </a:endParaRPr>
          </a:p>
          <a:p>
            <a:pPr eaLnBrk="1" hangingPunct="1">
              <a:buFont typeface="Wingdings" charset="2"/>
              <a:buChar char="§"/>
            </a:pPr>
            <a:r>
              <a:rPr lang="it-IT" sz="2800" dirty="0" err="1" smtClean="0">
                <a:cs typeface="Century Gothic"/>
              </a:rPr>
              <a:t>Ensuring</a:t>
            </a:r>
            <a:r>
              <a:rPr lang="it-IT" sz="2800" dirty="0" smtClean="0">
                <a:cs typeface="Century Gothic"/>
              </a:rPr>
              <a:t> </a:t>
            </a:r>
            <a:r>
              <a:rPr lang="it-IT" sz="2800" dirty="0" err="1">
                <a:cs typeface="Century Gothic"/>
              </a:rPr>
              <a:t>that</a:t>
            </a:r>
            <a:r>
              <a:rPr lang="it-IT" sz="2800" dirty="0">
                <a:cs typeface="Century Gothic"/>
              </a:rPr>
              <a:t> </a:t>
            </a:r>
            <a:r>
              <a:rPr lang="it-IT" sz="2800" dirty="0" err="1">
                <a:cs typeface="Century Gothic"/>
              </a:rPr>
              <a:t>responsibility</a:t>
            </a:r>
            <a:r>
              <a:rPr lang="it-IT" sz="2800" dirty="0">
                <a:cs typeface="Century Gothic"/>
              </a:rPr>
              <a:t> for </a:t>
            </a:r>
            <a:r>
              <a:rPr lang="it-IT" sz="2800" dirty="0" err="1">
                <a:cs typeface="Century Gothic"/>
              </a:rPr>
              <a:t>specific</a:t>
            </a:r>
            <a:r>
              <a:rPr lang="it-IT" sz="2800" dirty="0">
                <a:cs typeface="Century Gothic"/>
              </a:rPr>
              <a:t> </a:t>
            </a:r>
            <a:r>
              <a:rPr lang="it-IT" sz="2800" dirty="0" err="1">
                <a:cs typeface="Century Gothic"/>
              </a:rPr>
              <a:t>activities</a:t>
            </a:r>
            <a:r>
              <a:rPr lang="it-IT" sz="2800" dirty="0">
                <a:cs typeface="Century Gothic"/>
              </a:rPr>
              <a:t> </a:t>
            </a:r>
            <a:r>
              <a:rPr lang="it-IT" sz="2800" dirty="0" err="1">
                <a:cs typeface="Century Gothic"/>
              </a:rPr>
              <a:t>is</a:t>
            </a:r>
            <a:r>
              <a:rPr lang="it-IT" sz="2800" dirty="0">
                <a:cs typeface="Century Gothic"/>
              </a:rPr>
              <a:t> </a:t>
            </a:r>
            <a:r>
              <a:rPr lang="it-IT" sz="2800" dirty="0" err="1">
                <a:cs typeface="Century Gothic"/>
              </a:rPr>
              <a:t>clear</a:t>
            </a:r>
            <a:endParaRPr lang="it-IT" sz="2800" dirty="0">
              <a:cs typeface="Century Gothic"/>
            </a:endParaRPr>
          </a:p>
        </p:txBody>
      </p:sp>
      <p:sp>
        <p:nvSpPr>
          <p:cNvPr id="6" name="Segnaposto contenuto 6"/>
          <p:cNvSpPr txBox="1">
            <a:spLocks/>
          </p:cNvSpPr>
          <p:nvPr/>
        </p:nvSpPr>
        <p:spPr>
          <a:xfrm>
            <a:off x="7092950" y="1989138"/>
            <a:ext cx="1800225" cy="752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342900" indent="-342900" algn="l" rtl="0" eaLnBrk="0" fontAlgn="base" hangingPunct="0">
              <a:spcBef>
                <a:spcPts val="2000"/>
              </a:spcBef>
              <a:spcAft>
                <a:spcPct val="0"/>
              </a:spcAft>
              <a:buClr>
                <a:schemeClr val="accent1"/>
              </a:buClr>
              <a:buFont typeface="Wingdings 2" charset="0"/>
              <a:buChar char=""/>
              <a:defRPr sz="2000" kern="1200">
                <a:solidFill>
                  <a:schemeClr val="lt1"/>
                </a:solidFill>
                <a:latin typeface="+mn-lt"/>
                <a:ea typeface="+mn-ea"/>
                <a:cs typeface="+mn-cs"/>
              </a:defRPr>
            </a:lvl1pPr>
            <a:lvl2pPr marL="685800" indent="-336550" algn="l" rtl="0" eaLnBrk="0" fontAlgn="base" hangingPunct="0">
              <a:spcBef>
                <a:spcPts val="600"/>
              </a:spcBef>
              <a:spcAft>
                <a:spcPct val="0"/>
              </a:spcAft>
              <a:buClr>
                <a:srgbClr val="254061"/>
              </a:buClr>
              <a:buFont typeface="Wingdings 2" charset="0"/>
              <a:buChar char=""/>
              <a:defRPr kern="1200">
                <a:solidFill>
                  <a:schemeClr val="lt1"/>
                </a:solidFill>
                <a:latin typeface="+mn-lt"/>
                <a:ea typeface="+mn-ea"/>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chemeClr val="lt1"/>
                </a:solidFill>
                <a:latin typeface="+mn-lt"/>
                <a:ea typeface="+mn-ea"/>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chemeClr val="lt1"/>
                </a:solidFill>
                <a:latin typeface="+mn-lt"/>
                <a:ea typeface="+mn-ea"/>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chemeClr val="lt1"/>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lt1"/>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lt1"/>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lt1"/>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lt1"/>
                </a:solidFill>
                <a:latin typeface="+mn-lt"/>
                <a:ea typeface="+mn-ea"/>
                <a:cs typeface="+mn-cs"/>
              </a:defRPr>
            </a:lvl9pPr>
          </a:lstStyle>
          <a:p>
            <a:pPr algn="ctr" eaLnBrk="1" fontAlgn="auto" hangingPunct="1">
              <a:spcAft>
                <a:spcPts val="0"/>
              </a:spcAft>
              <a:buFontTx/>
              <a:buNone/>
              <a:defRPr/>
            </a:pPr>
            <a:r>
              <a:rPr lang="it-IT" sz="1800" b="1" smtClean="0">
                <a:solidFill>
                  <a:schemeClr val="tx1"/>
                </a:solidFill>
              </a:rPr>
              <a:t>What?</a:t>
            </a:r>
            <a:endParaRPr lang="it-IT" sz="1800" b="1" dirty="0">
              <a:solidFill>
                <a:schemeClr val="tx1"/>
              </a:solidFill>
            </a:endParaRPr>
          </a:p>
        </p:txBody>
      </p:sp>
      <p:sp>
        <p:nvSpPr>
          <p:cNvPr id="7" name="Rettangolo arrotondato 5"/>
          <p:cNvSpPr/>
          <p:nvPr/>
        </p:nvSpPr>
        <p:spPr>
          <a:xfrm>
            <a:off x="5148263" y="1557338"/>
            <a:ext cx="1744662" cy="714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b="1" dirty="0" err="1">
                <a:solidFill>
                  <a:schemeClr val="tx1"/>
                </a:solidFill>
              </a:rPr>
              <a:t>Who</a:t>
            </a:r>
            <a:r>
              <a:rPr lang="it-IT" b="1" dirty="0">
                <a:solidFill>
                  <a:schemeClr val="tx1"/>
                </a:solidFill>
              </a:rPr>
              <a:t>?</a:t>
            </a:r>
          </a:p>
        </p:txBody>
      </p:sp>
      <p:sp>
        <p:nvSpPr>
          <p:cNvPr id="8" name="Segnaposto contenuto 6"/>
          <p:cNvSpPr txBox="1">
            <a:spLocks/>
          </p:cNvSpPr>
          <p:nvPr/>
        </p:nvSpPr>
        <p:spPr bwMode="auto">
          <a:xfrm>
            <a:off x="5148263" y="2708275"/>
            <a:ext cx="1800225" cy="7651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err="1">
                <a:solidFill>
                  <a:schemeClr val="tx1"/>
                </a:solidFill>
              </a:rPr>
              <a:t>Where</a:t>
            </a:r>
            <a:r>
              <a:rPr lang="it-IT" b="1" kern="0" dirty="0">
                <a:solidFill>
                  <a:schemeClr val="tx1"/>
                </a:solidFill>
              </a:rPr>
              <a:t>?</a:t>
            </a:r>
          </a:p>
        </p:txBody>
      </p:sp>
      <p:sp>
        <p:nvSpPr>
          <p:cNvPr id="9" name="Segnaposto contenuto 6"/>
          <p:cNvSpPr txBox="1">
            <a:spLocks/>
          </p:cNvSpPr>
          <p:nvPr/>
        </p:nvSpPr>
        <p:spPr bwMode="auto">
          <a:xfrm>
            <a:off x="7092950" y="3213100"/>
            <a:ext cx="1800225" cy="7143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err="1">
                <a:solidFill>
                  <a:schemeClr val="tx1"/>
                </a:solidFill>
              </a:rPr>
              <a:t>When</a:t>
            </a:r>
            <a:r>
              <a:rPr lang="it-IT" b="1" kern="0" dirty="0">
                <a:solidFill>
                  <a:schemeClr val="tx1"/>
                </a:solidFill>
              </a:rPr>
              <a:t>?</a:t>
            </a:r>
          </a:p>
        </p:txBody>
      </p:sp>
      <p:sp>
        <p:nvSpPr>
          <p:cNvPr id="10" name="Segnaposto contenuto 6"/>
          <p:cNvSpPr txBox="1">
            <a:spLocks/>
          </p:cNvSpPr>
          <p:nvPr/>
        </p:nvSpPr>
        <p:spPr bwMode="auto">
          <a:xfrm>
            <a:off x="5148263" y="3933825"/>
            <a:ext cx="1800225" cy="714375"/>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err="1">
                <a:solidFill>
                  <a:schemeClr val="tx1"/>
                </a:solidFill>
              </a:rPr>
              <a:t>Which</a:t>
            </a:r>
            <a:r>
              <a:rPr lang="it-IT" b="1" kern="0" dirty="0">
                <a:solidFill>
                  <a:schemeClr val="tx1"/>
                </a:solidFill>
              </a:rPr>
              <a:t> </a:t>
            </a:r>
            <a:r>
              <a:rPr lang="it-IT" b="1" kern="0" dirty="0" err="1">
                <a:solidFill>
                  <a:schemeClr val="tx1"/>
                </a:solidFill>
              </a:rPr>
              <a:t>funds</a:t>
            </a:r>
            <a:r>
              <a:rPr lang="it-IT" b="1" kern="0" dirty="0">
                <a:solidFill>
                  <a:schemeClr val="tx1"/>
                </a:solidFill>
              </a:rPr>
              <a:t>?</a:t>
            </a:r>
          </a:p>
        </p:txBody>
      </p:sp>
      <p:sp>
        <p:nvSpPr>
          <p:cNvPr id="11" name="Segnaposto contenuto 6"/>
          <p:cNvSpPr txBox="1">
            <a:spLocks/>
          </p:cNvSpPr>
          <p:nvPr/>
        </p:nvSpPr>
        <p:spPr bwMode="auto">
          <a:xfrm>
            <a:off x="7092950" y="4365625"/>
            <a:ext cx="1800225" cy="704850"/>
          </a:xfrm>
          <a:prstGeom prst="round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spcBef>
                <a:spcPct val="20000"/>
              </a:spcBef>
              <a:defRPr/>
            </a:pPr>
            <a:r>
              <a:rPr lang="it-IT" b="1" kern="0" dirty="0" err="1">
                <a:solidFill>
                  <a:schemeClr val="tx1"/>
                </a:solidFill>
              </a:rPr>
              <a:t>Which</a:t>
            </a:r>
            <a:r>
              <a:rPr lang="it-IT" b="1" kern="0" dirty="0">
                <a:solidFill>
                  <a:schemeClr val="tx1"/>
                </a:solidFill>
              </a:rPr>
              <a:t> </a:t>
            </a:r>
            <a:r>
              <a:rPr lang="it-IT" b="1" kern="0" dirty="0" err="1">
                <a:solidFill>
                  <a:schemeClr val="tx1"/>
                </a:solidFill>
              </a:rPr>
              <a:t>leaders</a:t>
            </a:r>
            <a:r>
              <a:rPr lang="it-IT" b="1" kern="0" dirty="0">
                <a:solidFill>
                  <a:schemeClr val="tx1"/>
                </a:solidFill>
              </a:rPr>
              <a:t>?</a:t>
            </a:r>
          </a:p>
        </p:txBody>
      </p:sp>
    </p:spTree>
    <p:extLst>
      <p:ext uri="{BB962C8B-B14F-4D97-AF65-F5344CB8AC3E}">
        <p14:creationId xmlns:p14="http://schemas.microsoft.com/office/powerpoint/2010/main" val="3203483970"/>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1071563"/>
          </a:xfrm>
        </p:spPr>
        <p:txBody>
          <a:bodyPr/>
          <a:lstStyle/>
          <a:p>
            <a:pPr algn="l" eaLnBrk="1" hangingPunct="1"/>
            <a:r>
              <a:rPr lang="fr-CH" sz="3200" b="1" dirty="0">
                <a:latin typeface="Century Gothic"/>
                <a:ea typeface="MS PGothic" charset="0"/>
                <a:cs typeface="Century Gothic"/>
              </a:rPr>
              <a:t>         Frameworks in action</a:t>
            </a:r>
          </a:p>
        </p:txBody>
      </p:sp>
      <p:sp>
        <p:nvSpPr>
          <p:cNvPr id="53251" name="Content Placeholder 2"/>
          <p:cNvSpPr>
            <a:spLocks noGrp="1"/>
          </p:cNvSpPr>
          <p:nvPr>
            <p:ph sz="half" idx="1"/>
          </p:nvPr>
        </p:nvSpPr>
        <p:spPr>
          <a:xfrm>
            <a:off x="395536" y="1556792"/>
            <a:ext cx="3960564" cy="4591050"/>
          </a:xfrm>
        </p:spPr>
        <p:txBody>
          <a:bodyPr>
            <a:normAutofit/>
          </a:bodyPr>
          <a:lstStyle/>
          <a:p>
            <a:pPr marL="0" indent="0" eaLnBrk="1" hangingPunct="1">
              <a:buFont typeface="Arial" charset="0"/>
              <a:buNone/>
            </a:pPr>
            <a:r>
              <a:rPr lang="fr-CH" sz="2000" b="1" dirty="0">
                <a:latin typeface="Century Gothic"/>
                <a:ea typeface="MS PGothic" charset="0"/>
                <a:cs typeface="Century Gothic"/>
              </a:rPr>
              <a:t>Activities:</a:t>
            </a:r>
          </a:p>
          <a:p>
            <a:pPr lvl="1" eaLnBrk="1" hangingPunct="1">
              <a:buFont typeface="Wingdings" charset="2"/>
              <a:buChar char="§"/>
            </a:pPr>
            <a:r>
              <a:rPr lang="fr-CH" sz="2000" dirty="0">
                <a:latin typeface="Century Gothic"/>
                <a:ea typeface="MS PGothic" charset="0"/>
                <a:cs typeface="Century Gothic"/>
              </a:rPr>
              <a:t>Information gathering</a:t>
            </a:r>
          </a:p>
          <a:p>
            <a:pPr lvl="1" eaLnBrk="1" hangingPunct="1">
              <a:buFont typeface="Wingdings" charset="2"/>
              <a:buChar char="§"/>
            </a:pPr>
            <a:r>
              <a:rPr lang="fr-CH" sz="2000" dirty="0">
                <a:latin typeface="Century Gothic"/>
                <a:ea typeface="MS PGothic" charset="0"/>
                <a:cs typeface="Century Gothic"/>
              </a:rPr>
              <a:t>Dissemination</a:t>
            </a:r>
          </a:p>
          <a:p>
            <a:pPr lvl="1" eaLnBrk="1" hangingPunct="1">
              <a:buFont typeface="Wingdings" charset="2"/>
              <a:buChar char="§"/>
            </a:pPr>
            <a:r>
              <a:rPr lang="fr-CH" sz="2000" dirty="0">
                <a:latin typeface="Century Gothic"/>
                <a:ea typeface="MS PGothic" charset="0"/>
                <a:cs typeface="Century Gothic"/>
              </a:rPr>
              <a:t>Develop a budget</a:t>
            </a:r>
          </a:p>
          <a:p>
            <a:pPr lvl="1" eaLnBrk="1" hangingPunct="1">
              <a:buFont typeface="Wingdings" charset="2"/>
              <a:buChar char="§"/>
            </a:pPr>
            <a:r>
              <a:rPr lang="fr-CH" sz="2000" dirty="0">
                <a:latin typeface="Century Gothic"/>
                <a:ea typeface="MS PGothic" charset="0"/>
                <a:cs typeface="Century Gothic"/>
              </a:rPr>
              <a:t>Capacity analysis and building</a:t>
            </a:r>
          </a:p>
          <a:p>
            <a:pPr marL="0" indent="0" eaLnBrk="1" hangingPunct="1">
              <a:buFont typeface="Arial" charset="0"/>
              <a:buNone/>
            </a:pPr>
            <a:r>
              <a:rPr lang="fr-CH" sz="2000" b="1" dirty="0">
                <a:latin typeface="Century Gothic"/>
                <a:ea typeface="MS PGothic" charset="0"/>
                <a:cs typeface="Century Gothic"/>
              </a:rPr>
              <a:t>Areas:</a:t>
            </a:r>
          </a:p>
          <a:p>
            <a:pPr lvl="1" eaLnBrk="1" hangingPunct="1">
              <a:buFont typeface="Wingdings" charset="2"/>
              <a:buChar char="§"/>
            </a:pPr>
            <a:r>
              <a:rPr lang="fr-CH" sz="2000" dirty="0">
                <a:latin typeface="Century Gothic"/>
                <a:ea typeface="MS PGothic" charset="0"/>
                <a:cs typeface="Century Gothic"/>
              </a:rPr>
              <a:t>Most affected?</a:t>
            </a:r>
          </a:p>
          <a:p>
            <a:pPr lvl="1" eaLnBrk="1" hangingPunct="1">
              <a:buFont typeface="Wingdings" charset="2"/>
              <a:buChar char="§"/>
            </a:pPr>
            <a:r>
              <a:rPr lang="fr-CH" sz="2000" dirty="0">
                <a:latin typeface="Century Gothic"/>
                <a:ea typeface="MS PGothic" charset="0"/>
                <a:cs typeface="Century Gothic"/>
              </a:rPr>
              <a:t>Mechanisms already in place?</a:t>
            </a:r>
          </a:p>
          <a:p>
            <a:pPr lvl="1" eaLnBrk="1" hangingPunct="1">
              <a:buFont typeface="Wingdings" charset="2"/>
              <a:buChar char="§"/>
            </a:pPr>
            <a:r>
              <a:rPr lang="fr-CH" sz="2000" dirty="0">
                <a:latin typeface="Century Gothic"/>
                <a:ea typeface="MS PGothic" charset="0"/>
                <a:cs typeface="Century Gothic"/>
              </a:rPr>
              <a:t>Strategic location?</a:t>
            </a:r>
          </a:p>
        </p:txBody>
      </p:sp>
      <p:sp>
        <p:nvSpPr>
          <p:cNvPr id="53252" name="Content Placeholder 3"/>
          <p:cNvSpPr>
            <a:spLocks noGrp="1"/>
          </p:cNvSpPr>
          <p:nvPr>
            <p:ph sz="half" idx="2"/>
          </p:nvPr>
        </p:nvSpPr>
        <p:spPr>
          <a:xfrm>
            <a:off x="4283969" y="1556792"/>
            <a:ext cx="4464496" cy="4895850"/>
          </a:xfrm>
        </p:spPr>
        <p:txBody>
          <a:bodyPr>
            <a:normAutofit/>
          </a:bodyPr>
          <a:lstStyle/>
          <a:p>
            <a:pPr marL="0" indent="0" eaLnBrk="1" hangingPunct="1">
              <a:buFont typeface="Arial" charset="0"/>
              <a:buNone/>
              <a:defRPr/>
            </a:pPr>
            <a:r>
              <a:rPr lang="fr-CH" sz="2000" b="1" dirty="0" smtClean="0">
                <a:latin typeface="Century Gothic"/>
                <a:ea typeface="ＭＳ Ｐゴシック" charset="0"/>
                <a:cs typeface="Century Gothic"/>
              </a:rPr>
              <a:t>Objectives</a:t>
            </a:r>
            <a:r>
              <a:rPr lang="fr-CH" sz="2000" b="1" dirty="0">
                <a:latin typeface="Century Gothic"/>
                <a:ea typeface="ＭＳ Ｐゴシック" charset="0"/>
                <a:cs typeface="Century Gothic"/>
              </a:rPr>
              <a:t>:</a:t>
            </a:r>
          </a:p>
          <a:p>
            <a:pPr lvl="1" eaLnBrk="1" hangingPunct="1">
              <a:buFont typeface="Wingdings" charset="2"/>
              <a:buChar char="§"/>
              <a:defRPr/>
            </a:pPr>
            <a:r>
              <a:rPr lang="fr-CH" sz="2000" dirty="0" smtClean="0">
                <a:latin typeface="Century Gothic"/>
                <a:ea typeface="ＭＳ Ｐゴシック" charset="0"/>
                <a:cs typeface="Century Gothic"/>
              </a:rPr>
              <a:t>Better </a:t>
            </a:r>
            <a:r>
              <a:rPr lang="fr-CH" sz="2000" dirty="0">
                <a:latin typeface="Century Gothic"/>
                <a:ea typeface="ＭＳ Ｐゴシック" charset="0"/>
                <a:cs typeface="Century Gothic"/>
              </a:rPr>
              <a:t>coordination?</a:t>
            </a:r>
          </a:p>
          <a:p>
            <a:pPr lvl="1" eaLnBrk="1" hangingPunct="1">
              <a:buFont typeface="Wingdings" charset="2"/>
              <a:buChar char="§"/>
              <a:defRPr/>
            </a:pPr>
            <a:r>
              <a:rPr lang="fr-CH" sz="2000" dirty="0" smtClean="0">
                <a:latin typeface="Century Gothic"/>
                <a:ea typeface="ＭＳ Ｐゴシック" charset="0"/>
                <a:cs typeface="Century Gothic"/>
              </a:rPr>
              <a:t>Progress v </a:t>
            </a:r>
            <a:r>
              <a:rPr lang="fr-CH" sz="2000" dirty="0">
                <a:latin typeface="Century Gothic"/>
                <a:ea typeface="ＭＳ Ｐゴシック" charset="0"/>
                <a:cs typeface="Century Gothic"/>
              </a:rPr>
              <a:t>objectives?</a:t>
            </a:r>
          </a:p>
          <a:p>
            <a:pPr lvl="1" eaLnBrk="1" hangingPunct="1">
              <a:buFont typeface="Wingdings" charset="2"/>
              <a:buChar char="§"/>
              <a:defRPr/>
            </a:pPr>
            <a:r>
              <a:rPr lang="fr-CH" sz="2000" dirty="0" smtClean="0">
                <a:latin typeface="Century Gothic"/>
                <a:ea typeface="ＭＳ Ｐゴシック" charset="0"/>
                <a:cs typeface="Century Gothic"/>
              </a:rPr>
              <a:t>Increased </a:t>
            </a:r>
            <a:r>
              <a:rPr lang="fr-CH" sz="2000" dirty="0">
                <a:latin typeface="Century Gothic"/>
                <a:ea typeface="ＭＳ Ｐゴシック" charset="0"/>
                <a:cs typeface="Century Gothic"/>
              </a:rPr>
              <a:t>accountability?</a:t>
            </a:r>
          </a:p>
          <a:p>
            <a:pPr lvl="1" eaLnBrk="1" hangingPunct="1">
              <a:buFont typeface="Wingdings" charset="2"/>
              <a:buChar char="§"/>
              <a:defRPr/>
            </a:pPr>
            <a:r>
              <a:rPr lang="fr-CH" sz="2000" dirty="0" smtClean="0">
                <a:latin typeface="Century Gothic"/>
                <a:ea typeface="ＭＳ Ｐゴシック" charset="0"/>
                <a:cs typeface="Century Gothic"/>
              </a:rPr>
              <a:t>Improved </a:t>
            </a:r>
            <a:r>
              <a:rPr lang="fr-CH" sz="2000" dirty="0">
                <a:latin typeface="Century Gothic"/>
                <a:ea typeface="ＭＳ Ｐゴシック" charset="0"/>
                <a:cs typeface="Century Gothic"/>
              </a:rPr>
              <a:t>reporting system?</a:t>
            </a:r>
          </a:p>
          <a:p>
            <a:pPr marL="0" indent="0" eaLnBrk="1" hangingPunct="1">
              <a:buFont typeface="Arial" charset="0"/>
              <a:buNone/>
              <a:defRPr/>
            </a:pPr>
            <a:r>
              <a:rPr lang="fr-CH" sz="2000" b="1" dirty="0" smtClean="0">
                <a:latin typeface="Century Gothic"/>
                <a:ea typeface="ＭＳ Ｐゴシック" charset="0"/>
                <a:cs typeface="Century Gothic"/>
              </a:rPr>
              <a:t>Stakeholders:</a:t>
            </a:r>
            <a:endParaRPr lang="fr-CH" sz="2000" b="1"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Ministries, </a:t>
            </a:r>
            <a:r>
              <a:rPr lang="fr-CH" sz="2000" dirty="0">
                <a:latin typeface="Century Gothic"/>
                <a:ea typeface="ＭＳ Ｐゴシック" charset="0"/>
                <a:cs typeface="Century Gothic"/>
              </a:rPr>
              <a:t>local authorities</a:t>
            </a:r>
          </a:p>
          <a:p>
            <a:pPr lvl="1" eaLnBrk="1" hangingPunct="1">
              <a:buFont typeface="Wingdings" charset="2"/>
              <a:buChar char="§"/>
              <a:defRPr/>
            </a:pPr>
            <a:r>
              <a:rPr lang="fr-CH" sz="2000" dirty="0" smtClean="0">
                <a:latin typeface="Century Gothic"/>
                <a:ea typeface="ＭＳ Ｐゴシック" charset="0"/>
                <a:cs typeface="Century Gothic"/>
              </a:rPr>
              <a:t>CSOs</a:t>
            </a:r>
            <a:r>
              <a:rPr lang="fr-CH" sz="2000" dirty="0">
                <a:latin typeface="Century Gothic"/>
                <a:ea typeface="ＭＳ Ｐゴシック" charset="0"/>
                <a:cs typeface="Century Gothic"/>
              </a:rPr>
              <a:t>, </a:t>
            </a:r>
            <a:r>
              <a:rPr lang="fr-CH" sz="2000" dirty="0" smtClean="0">
                <a:latin typeface="Century Gothic"/>
                <a:ea typeface="ＭＳ Ｐゴシック" charset="0"/>
                <a:cs typeface="Century Gothic"/>
              </a:rPr>
              <a:t>NGOs and inter-governmental organisations</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Protection cluster and working group</a:t>
            </a:r>
            <a:endParaRPr lang="fr-CH" sz="2000" dirty="0">
              <a:latin typeface="Century Gothic"/>
              <a:ea typeface="ＭＳ Ｐゴシック" charset="0"/>
              <a:cs typeface="Century Gothic"/>
            </a:endParaRPr>
          </a:p>
          <a:p>
            <a:pPr lvl="1" eaLnBrk="1" hangingPunct="1">
              <a:buFont typeface="Wingdings" charset="2"/>
              <a:buChar char="§"/>
              <a:defRPr/>
            </a:pPr>
            <a:r>
              <a:rPr lang="fr-CH" sz="2000" dirty="0" smtClean="0">
                <a:latin typeface="Century Gothic"/>
                <a:ea typeface="ＭＳ Ｐゴシック" charset="0"/>
                <a:cs typeface="Century Gothic"/>
              </a:rPr>
              <a:t>Donors</a:t>
            </a:r>
            <a:endParaRPr lang="fr-CH" sz="20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lvl="1"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a:p>
            <a:pPr eaLnBrk="1" hangingPunct="1">
              <a:defRPr/>
            </a:pPr>
            <a:endParaRPr lang="fr-CH" sz="1600" dirty="0">
              <a:latin typeface="Century Gothic"/>
              <a:ea typeface="ＭＳ Ｐゴシック" charset="0"/>
              <a:cs typeface="Century Gothic"/>
            </a:endParaRPr>
          </a:p>
        </p:txBody>
      </p:sp>
      <p:pic>
        <p:nvPicPr>
          <p:cNvPr id="22533" name="Picture 5" descr="C:\Users\utente\Desktop\af-n}uf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75" y="214314"/>
            <a:ext cx="1603573" cy="106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89729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strips(downLeft)">
                                      <p:cBhvr>
                                        <p:cTn id="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sz="3200" b="1" dirty="0" smtClean="0">
                <a:latin typeface="Century Gothic" charset="0"/>
                <a:ea typeface="MS PGothic" charset="0"/>
                <a:cs typeface="MS PGothic" charset="0"/>
              </a:rPr>
              <a:t>Improving knowledge and capacities</a:t>
            </a:r>
            <a:endParaRPr lang="en-US" sz="3200"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4"/>
            <a:ext cx="6264944" cy="4464521"/>
          </a:xfrm>
        </p:spPr>
        <p:txBody>
          <a:bodyPr rtlCol="0">
            <a:normAutofit/>
          </a:bodyPr>
          <a:lstStyle/>
          <a:p>
            <a:pPr eaLnBrk="1" hangingPunct="1">
              <a:buFont typeface="Wingdings" charset="2"/>
              <a:buChar char="§"/>
            </a:pPr>
            <a:r>
              <a:rPr lang="it-IT" sz="2400" dirty="0" err="1">
                <a:cs typeface="Century Gothic"/>
              </a:rPr>
              <a:t>Increase</a:t>
            </a:r>
            <a:r>
              <a:rPr lang="it-IT" sz="2400" dirty="0">
                <a:cs typeface="Century Gothic"/>
              </a:rPr>
              <a:t> and </a:t>
            </a:r>
            <a:r>
              <a:rPr lang="it-IT" sz="2400" dirty="0" err="1">
                <a:cs typeface="Century Gothic"/>
              </a:rPr>
              <a:t>refine</a:t>
            </a:r>
            <a:r>
              <a:rPr lang="it-IT" sz="2400" dirty="0">
                <a:cs typeface="Century Gothic"/>
              </a:rPr>
              <a:t> information</a:t>
            </a:r>
          </a:p>
          <a:p>
            <a:pPr eaLnBrk="1" hangingPunct="1">
              <a:buFont typeface="Wingdings" charset="2"/>
              <a:buChar char="§"/>
            </a:pPr>
            <a:r>
              <a:rPr lang="it-IT" sz="2400" dirty="0" err="1">
                <a:cs typeface="Century Gothic"/>
              </a:rPr>
              <a:t>Clarify</a:t>
            </a:r>
            <a:r>
              <a:rPr lang="it-IT" sz="2400" dirty="0">
                <a:cs typeface="Century Gothic"/>
              </a:rPr>
              <a:t> </a:t>
            </a:r>
            <a:r>
              <a:rPr lang="it-IT" sz="2400" dirty="0" err="1">
                <a:cs typeface="Century Gothic"/>
              </a:rPr>
              <a:t>concepts</a:t>
            </a:r>
            <a:r>
              <a:rPr lang="it-IT" sz="2400" dirty="0">
                <a:cs typeface="Century Gothic"/>
              </a:rPr>
              <a:t> and </a:t>
            </a:r>
            <a:r>
              <a:rPr lang="it-IT" sz="2400" dirty="0" err="1">
                <a:cs typeface="Century Gothic"/>
              </a:rPr>
              <a:t>establish</a:t>
            </a:r>
            <a:r>
              <a:rPr lang="it-IT" sz="2400" dirty="0">
                <a:cs typeface="Century Gothic"/>
              </a:rPr>
              <a:t> a common </a:t>
            </a:r>
            <a:r>
              <a:rPr lang="it-IT" sz="2400" dirty="0" err="1">
                <a:cs typeface="Century Gothic"/>
              </a:rPr>
              <a:t>understanding</a:t>
            </a:r>
            <a:r>
              <a:rPr lang="it-IT" sz="2400" dirty="0">
                <a:cs typeface="Century Gothic"/>
              </a:rPr>
              <a:t> of </a:t>
            </a:r>
            <a:r>
              <a:rPr lang="it-IT" sz="2400" dirty="0" err="1">
                <a:cs typeface="Century Gothic"/>
              </a:rPr>
              <a:t>issues</a:t>
            </a:r>
            <a:r>
              <a:rPr lang="it-IT" sz="2400" dirty="0">
                <a:cs typeface="Century Gothic"/>
              </a:rPr>
              <a:t> and </a:t>
            </a:r>
            <a:r>
              <a:rPr lang="it-IT" sz="2400" dirty="0" err="1">
                <a:cs typeface="Century Gothic"/>
              </a:rPr>
              <a:t>response</a:t>
            </a:r>
            <a:r>
              <a:rPr lang="it-IT" sz="2400" dirty="0">
                <a:cs typeface="Century Gothic"/>
              </a:rPr>
              <a:t> </a:t>
            </a:r>
            <a:r>
              <a:rPr lang="it-IT" sz="2400" dirty="0" err="1">
                <a:cs typeface="Century Gothic"/>
              </a:rPr>
              <a:t>mechanisms</a:t>
            </a:r>
            <a:endParaRPr lang="it-IT" sz="2400" dirty="0">
              <a:cs typeface="Century Gothic"/>
            </a:endParaRPr>
          </a:p>
          <a:p>
            <a:pPr eaLnBrk="1" hangingPunct="1">
              <a:buFont typeface="Wingdings" charset="2"/>
              <a:buChar char="§"/>
            </a:pPr>
            <a:r>
              <a:rPr lang="it-IT" sz="2400" dirty="0">
                <a:cs typeface="Century Gothic"/>
              </a:rPr>
              <a:t>Disseminate and </a:t>
            </a:r>
            <a:r>
              <a:rPr lang="it-IT" sz="2400" dirty="0" err="1">
                <a:cs typeface="Century Gothic"/>
              </a:rPr>
              <a:t>raise</a:t>
            </a:r>
            <a:r>
              <a:rPr lang="it-IT" sz="2400" dirty="0">
                <a:cs typeface="Century Gothic"/>
              </a:rPr>
              <a:t> </a:t>
            </a:r>
            <a:r>
              <a:rPr lang="it-IT" sz="2400" dirty="0" err="1">
                <a:cs typeface="Century Gothic"/>
              </a:rPr>
              <a:t>awareness</a:t>
            </a:r>
            <a:r>
              <a:rPr lang="it-IT" sz="2400" dirty="0">
                <a:cs typeface="Century Gothic"/>
              </a:rPr>
              <a:t> </a:t>
            </a:r>
            <a:r>
              <a:rPr lang="it-IT" sz="2400" dirty="0" err="1">
                <a:cs typeface="Century Gothic"/>
              </a:rPr>
              <a:t>among</a:t>
            </a:r>
            <a:r>
              <a:rPr lang="it-IT" sz="2400" dirty="0">
                <a:cs typeface="Century Gothic"/>
              </a:rPr>
              <a:t> </a:t>
            </a:r>
            <a:r>
              <a:rPr lang="it-IT" sz="2400" dirty="0" err="1">
                <a:cs typeface="Century Gothic"/>
              </a:rPr>
              <a:t>IDPs</a:t>
            </a:r>
            <a:r>
              <a:rPr lang="it-IT" sz="2400" dirty="0">
                <a:cs typeface="Century Gothic"/>
              </a:rPr>
              <a:t> and </a:t>
            </a:r>
            <a:r>
              <a:rPr lang="it-IT" sz="2400" dirty="0" err="1">
                <a:cs typeface="Century Gothic"/>
              </a:rPr>
              <a:t>others</a:t>
            </a:r>
            <a:r>
              <a:rPr lang="it-IT" sz="2400" dirty="0">
                <a:cs typeface="Century Gothic"/>
              </a:rPr>
              <a:t> </a:t>
            </a:r>
            <a:r>
              <a:rPr lang="it-IT" sz="2400" dirty="0" err="1">
                <a:cs typeface="Century Gothic"/>
              </a:rPr>
              <a:t>affected</a:t>
            </a:r>
            <a:r>
              <a:rPr lang="it-IT" sz="2400" dirty="0">
                <a:cs typeface="Century Gothic"/>
              </a:rPr>
              <a:t> by </a:t>
            </a:r>
            <a:r>
              <a:rPr lang="it-IT" sz="2400" dirty="0" err="1">
                <a:cs typeface="Century Gothic"/>
              </a:rPr>
              <a:t>displacement</a:t>
            </a:r>
            <a:endParaRPr lang="it-IT" sz="2400" dirty="0">
              <a:cs typeface="Century Gothic"/>
            </a:endParaRPr>
          </a:p>
          <a:p>
            <a:pPr eaLnBrk="1" hangingPunct="1">
              <a:buFont typeface="Wingdings" charset="2"/>
              <a:buChar char="§"/>
            </a:pPr>
            <a:r>
              <a:rPr lang="it-IT" sz="2400" dirty="0" err="1">
                <a:cs typeface="Century Gothic"/>
              </a:rPr>
              <a:t>Build</a:t>
            </a:r>
            <a:r>
              <a:rPr lang="it-IT" sz="2400" dirty="0">
                <a:cs typeface="Century Gothic"/>
              </a:rPr>
              <a:t> </a:t>
            </a:r>
            <a:r>
              <a:rPr lang="it-IT" sz="2400" dirty="0" err="1">
                <a:cs typeface="Century Gothic"/>
              </a:rPr>
              <a:t>stakeholders</a:t>
            </a:r>
            <a:r>
              <a:rPr lang="it-IT" sz="2400" dirty="0">
                <a:cs typeface="Century Gothic"/>
              </a:rPr>
              <a:t>’ </a:t>
            </a:r>
            <a:r>
              <a:rPr lang="it-IT" sz="2400" dirty="0" err="1">
                <a:cs typeface="Century Gothic"/>
              </a:rPr>
              <a:t>capacity</a:t>
            </a:r>
            <a:r>
              <a:rPr lang="it-IT" sz="2400" dirty="0">
                <a:cs typeface="Century Gothic"/>
              </a:rPr>
              <a:t> and </a:t>
            </a:r>
            <a:r>
              <a:rPr lang="it-IT" sz="2400" dirty="0" err="1" smtClean="0">
                <a:cs typeface="Century Gothic"/>
              </a:rPr>
              <a:t>capability</a:t>
            </a:r>
            <a:endParaRPr lang="it-IT" sz="2400" dirty="0">
              <a:cs typeface="Century Gothic"/>
            </a:endParaRPr>
          </a:p>
        </p:txBody>
      </p:sp>
      <p:pic>
        <p:nvPicPr>
          <p:cNvPr id="12" name="Picture 4" descr="C:\Users\jacopo.giorgi\Desktop\IDM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412776"/>
            <a:ext cx="1420689"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C:\Users\jacopo.giorgi\Desktop\JIP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4149626"/>
            <a:ext cx="973336"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Users\jacopo.giorgi\Desktop\bROOKING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1289" y="2781201"/>
            <a:ext cx="1597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57931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1"/>
            <a:ext cx="8228013" cy="1052736"/>
          </a:xfrm>
        </p:spPr>
        <p:txBody>
          <a:bodyPr/>
          <a:lstStyle/>
          <a:p>
            <a:pPr eaLnBrk="1" hangingPunct="1"/>
            <a:r>
              <a:rPr lang="en-US" b="1" dirty="0" smtClean="0">
                <a:latin typeface="Century Gothic" charset="0"/>
                <a:ea typeface="MS PGothic" charset="0"/>
                <a:cs typeface="MS PGothic" charset="0"/>
              </a:rPr>
              <a:t>Potential challenges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467296" y="1628774"/>
            <a:ext cx="7633096" cy="4464521"/>
          </a:xfrm>
        </p:spPr>
        <p:txBody>
          <a:bodyPr rtlCol="0">
            <a:normAutofit fontScale="92500" lnSpcReduction="10000"/>
          </a:bodyPr>
          <a:lstStyle/>
          <a:p>
            <a:pPr eaLnBrk="1" hangingPunct="1">
              <a:buFont typeface="Wingdings" charset="2"/>
              <a:buChar char="§"/>
            </a:pPr>
            <a:r>
              <a:rPr lang="it-IT" sz="2800" dirty="0" err="1">
                <a:cs typeface="Century Gothic"/>
              </a:rPr>
              <a:t>Lack</a:t>
            </a:r>
            <a:r>
              <a:rPr lang="it-IT" sz="2800" dirty="0">
                <a:cs typeface="Century Gothic"/>
              </a:rPr>
              <a:t> of </a:t>
            </a:r>
            <a:r>
              <a:rPr lang="it-IT" sz="2800" dirty="0" err="1">
                <a:cs typeface="Century Gothic"/>
              </a:rPr>
              <a:t>awareness</a:t>
            </a:r>
            <a:endParaRPr lang="it-IT" sz="2800" dirty="0">
              <a:cs typeface="Century Gothic"/>
            </a:endParaRPr>
          </a:p>
          <a:p>
            <a:pPr eaLnBrk="1" hangingPunct="1">
              <a:buFont typeface="Wingdings" charset="2"/>
              <a:buChar char="§"/>
            </a:pPr>
            <a:r>
              <a:rPr lang="it-IT" sz="2800" dirty="0" err="1">
                <a:cs typeface="Century Gothic"/>
              </a:rPr>
              <a:t>Changing</a:t>
            </a:r>
            <a:r>
              <a:rPr lang="it-IT" sz="2800" dirty="0">
                <a:cs typeface="Century Gothic"/>
              </a:rPr>
              <a:t> </a:t>
            </a:r>
            <a:r>
              <a:rPr lang="it-IT" sz="2800" dirty="0" err="1">
                <a:cs typeface="Century Gothic"/>
              </a:rPr>
              <a:t>political</a:t>
            </a:r>
            <a:r>
              <a:rPr lang="it-IT" sz="2800" dirty="0">
                <a:cs typeface="Century Gothic"/>
              </a:rPr>
              <a:t> </a:t>
            </a:r>
            <a:r>
              <a:rPr lang="it-IT" sz="2800" dirty="0" err="1">
                <a:cs typeface="Century Gothic"/>
              </a:rPr>
              <a:t>context</a:t>
            </a:r>
            <a:endParaRPr lang="it-IT" sz="2800" dirty="0">
              <a:cs typeface="Century Gothic"/>
            </a:endParaRPr>
          </a:p>
          <a:p>
            <a:pPr eaLnBrk="1" hangingPunct="1">
              <a:buFont typeface="Wingdings" charset="2"/>
              <a:buChar char="§"/>
            </a:pPr>
            <a:r>
              <a:rPr lang="it-IT" sz="2800" dirty="0" err="1">
                <a:cs typeface="Century Gothic"/>
              </a:rPr>
              <a:t>Lack</a:t>
            </a:r>
            <a:r>
              <a:rPr lang="it-IT" sz="2800" dirty="0">
                <a:cs typeface="Century Gothic"/>
              </a:rPr>
              <a:t> of </a:t>
            </a:r>
            <a:r>
              <a:rPr lang="it-IT" sz="2800" dirty="0" err="1">
                <a:cs typeface="Century Gothic"/>
              </a:rPr>
              <a:t>ownership</a:t>
            </a:r>
            <a:r>
              <a:rPr lang="it-IT" sz="2800" dirty="0">
                <a:cs typeface="Century Gothic"/>
              </a:rPr>
              <a:t> and </a:t>
            </a:r>
            <a:r>
              <a:rPr lang="it-IT" sz="2800" dirty="0" err="1">
                <a:cs typeface="Century Gothic"/>
              </a:rPr>
              <a:t>questioning</a:t>
            </a:r>
            <a:r>
              <a:rPr lang="it-IT" sz="2800" dirty="0">
                <a:cs typeface="Century Gothic"/>
              </a:rPr>
              <a:t> of </a:t>
            </a:r>
            <a:r>
              <a:rPr lang="it-IT" sz="2800" dirty="0" err="1">
                <a:cs typeface="Century Gothic"/>
              </a:rPr>
              <a:t>process</a:t>
            </a:r>
            <a:endParaRPr lang="it-IT" sz="2800" dirty="0">
              <a:cs typeface="Century Gothic"/>
            </a:endParaRPr>
          </a:p>
          <a:p>
            <a:pPr eaLnBrk="1" hangingPunct="1">
              <a:buFont typeface="Wingdings" charset="2"/>
              <a:buChar char="§"/>
            </a:pPr>
            <a:r>
              <a:rPr lang="it-IT" sz="2800" dirty="0" err="1">
                <a:cs typeface="Century Gothic"/>
              </a:rPr>
              <a:t>Inadequate</a:t>
            </a:r>
            <a:r>
              <a:rPr lang="it-IT" sz="2800" dirty="0">
                <a:cs typeface="Century Gothic"/>
              </a:rPr>
              <a:t> </a:t>
            </a:r>
            <a:r>
              <a:rPr lang="it-IT" sz="2800" dirty="0" err="1">
                <a:cs typeface="Century Gothic"/>
              </a:rPr>
              <a:t>allocation</a:t>
            </a:r>
            <a:r>
              <a:rPr lang="it-IT" sz="2800" dirty="0">
                <a:cs typeface="Century Gothic"/>
              </a:rPr>
              <a:t> of </a:t>
            </a:r>
            <a:r>
              <a:rPr lang="it-IT" sz="2800" dirty="0" err="1">
                <a:cs typeface="Century Gothic"/>
              </a:rPr>
              <a:t>resources</a:t>
            </a:r>
            <a:endParaRPr lang="it-IT" sz="2800" dirty="0">
              <a:cs typeface="Century Gothic"/>
            </a:endParaRPr>
          </a:p>
          <a:p>
            <a:pPr eaLnBrk="1" hangingPunct="1">
              <a:buFont typeface="Wingdings" charset="2"/>
              <a:buChar char="§"/>
            </a:pPr>
            <a:r>
              <a:rPr lang="it-IT" sz="2800" dirty="0" err="1">
                <a:cs typeface="Century Gothic"/>
              </a:rPr>
              <a:t>Creation</a:t>
            </a:r>
            <a:r>
              <a:rPr lang="it-IT" sz="2800" dirty="0">
                <a:cs typeface="Century Gothic"/>
              </a:rPr>
              <a:t> of new </a:t>
            </a:r>
            <a:r>
              <a:rPr lang="it-IT" sz="2800" dirty="0" err="1">
                <a:cs typeface="Century Gothic"/>
              </a:rPr>
              <a:t>institutional</a:t>
            </a:r>
            <a:r>
              <a:rPr lang="it-IT" sz="2800" dirty="0">
                <a:cs typeface="Century Gothic"/>
              </a:rPr>
              <a:t> </a:t>
            </a:r>
            <a:r>
              <a:rPr lang="it-IT" sz="2800" dirty="0" err="1">
                <a:cs typeface="Century Gothic"/>
              </a:rPr>
              <a:t>architecture</a:t>
            </a:r>
            <a:endParaRPr lang="it-IT" sz="2800" dirty="0">
              <a:cs typeface="Century Gothic"/>
            </a:endParaRPr>
          </a:p>
          <a:p>
            <a:pPr eaLnBrk="1" hangingPunct="1">
              <a:buFont typeface="Wingdings" charset="2"/>
              <a:buChar char="§"/>
            </a:pPr>
            <a:r>
              <a:rPr lang="it-IT" sz="2800" dirty="0" err="1">
                <a:cs typeface="Century Gothic"/>
              </a:rPr>
              <a:t>Potential</a:t>
            </a:r>
            <a:r>
              <a:rPr lang="it-IT" sz="2800" dirty="0">
                <a:cs typeface="Century Gothic"/>
              </a:rPr>
              <a:t> </a:t>
            </a:r>
            <a:r>
              <a:rPr lang="it-IT" sz="2800" dirty="0" err="1">
                <a:cs typeface="Century Gothic"/>
              </a:rPr>
              <a:t>lack</a:t>
            </a:r>
            <a:r>
              <a:rPr lang="it-IT" sz="2800" dirty="0">
                <a:cs typeface="Century Gothic"/>
              </a:rPr>
              <a:t> of </a:t>
            </a:r>
            <a:r>
              <a:rPr lang="it-IT" sz="2800" dirty="0" err="1">
                <a:cs typeface="Century Gothic"/>
              </a:rPr>
              <a:t>harmonisation</a:t>
            </a:r>
            <a:r>
              <a:rPr lang="it-IT" sz="2800" dirty="0">
                <a:cs typeface="Century Gothic"/>
              </a:rPr>
              <a:t> with </a:t>
            </a:r>
            <a:r>
              <a:rPr lang="it-IT" sz="2800" dirty="0" err="1">
                <a:cs typeface="Century Gothic"/>
              </a:rPr>
              <a:t>other</a:t>
            </a:r>
            <a:r>
              <a:rPr lang="it-IT" sz="2800" dirty="0">
                <a:cs typeface="Century Gothic"/>
              </a:rPr>
              <a:t> </a:t>
            </a:r>
            <a:r>
              <a:rPr lang="it-IT" sz="2800" dirty="0" err="1">
                <a:cs typeface="Century Gothic"/>
              </a:rPr>
              <a:t>frameworks</a:t>
            </a:r>
            <a:endParaRPr lang="it-IT" sz="2800" dirty="0" smtClean="0">
              <a:cs typeface="Century Gothic"/>
            </a:endParaRPr>
          </a:p>
        </p:txBody>
      </p:sp>
      <p:pic>
        <p:nvPicPr>
          <p:cNvPr id="12" name="Picture 5" descr="C:\Users\utente\Desktop\af-n}uf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188640"/>
            <a:ext cx="192881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371126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Monitoring and evaluation</a:t>
            </a:r>
            <a:endParaRPr lang="fr-CH" sz="3200" b="1" dirty="0">
              <a:latin typeface="Century Gothic" charset="0"/>
              <a:ea typeface="MS PGothic" charset="0"/>
              <a:cs typeface="MS PGothic" charset="0"/>
            </a:endParaRPr>
          </a:p>
        </p:txBody>
      </p:sp>
      <p:graphicFrame>
        <p:nvGraphicFramePr>
          <p:cNvPr id="12" name="Content Placeholder 1"/>
          <p:cNvGraphicFramePr>
            <a:graphicFrameLocks noGrp="1"/>
          </p:cNvGraphicFramePr>
          <p:nvPr>
            <p:ph idx="1"/>
            <p:extLst>
              <p:ext uri="{D42A27DB-BD31-4B8C-83A1-F6EECF244321}">
                <p14:modId xmlns:p14="http://schemas.microsoft.com/office/powerpoint/2010/main" val="892389566"/>
              </p:ext>
            </p:extLst>
          </p:nvPr>
        </p:nvGraphicFramePr>
        <p:xfrm>
          <a:off x="323528" y="1412777"/>
          <a:ext cx="8352928"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065803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7394</TotalTime>
  <Words>1354</Words>
  <Application>Microsoft Macintosh PowerPoint</Application>
  <PresentationFormat>On-screen Show (4:3)</PresentationFormat>
  <Paragraphs>173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Perception</vt:lpstr>
      <vt:lpstr>Implementation</vt:lpstr>
      <vt:lpstr>‘It ain’t over till it’s over’  … and even then, it’s not over either!</vt:lpstr>
      <vt:lpstr>Activities required</vt:lpstr>
      <vt:lpstr>Planning and coordination</vt:lpstr>
      <vt:lpstr>‘The six Ws’</vt:lpstr>
      <vt:lpstr>         Frameworks in action</vt:lpstr>
      <vt:lpstr>Improving knowledge and capacities</vt:lpstr>
      <vt:lpstr>Potential challenges</vt:lpstr>
      <vt:lpstr>Monitoring and evaluation</vt:lpstr>
      <vt:lpstr>Conclusions</vt:lpstr>
      <vt:lpstr>Checklist</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Rachel</cp:lastModifiedBy>
  <cp:revision>271</cp:revision>
  <dcterms:created xsi:type="dcterms:W3CDTF">2008-09-19T08:19:15Z</dcterms:created>
  <dcterms:modified xsi:type="dcterms:W3CDTF">2016-01-21T16:53:16Z</dcterms:modified>
</cp:coreProperties>
</file>