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3"/>
  </p:notesMasterIdLst>
  <p:handoutMasterIdLst>
    <p:handoutMasterId r:id="rId14"/>
  </p:handoutMasterIdLst>
  <p:sldIdLst>
    <p:sldId id="326" r:id="rId2"/>
    <p:sldId id="361" r:id="rId3"/>
    <p:sldId id="362" r:id="rId4"/>
    <p:sldId id="309" r:id="rId5"/>
    <p:sldId id="363" r:id="rId6"/>
    <p:sldId id="367" r:id="rId7"/>
    <p:sldId id="365" r:id="rId8"/>
    <p:sldId id="366" r:id="rId9"/>
    <p:sldId id="344" r:id="rId10"/>
    <p:sldId id="358" r:id="rId11"/>
    <p:sldId id="31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7" clrIdx="0"/>
  <p:cmAuthor id="1" name="Jeremy Lennard"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85" autoAdjust="0"/>
  </p:normalViewPr>
  <p:slideViewPr>
    <p:cSldViewPr>
      <p:cViewPr varScale="1">
        <p:scale>
          <a:sx n="121" d="100"/>
          <a:sy n="121" d="100"/>
        </p:scale>
        <p:origin x="-1208" y="-10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F8701E-EFCF-4A90-8D11-A8A13F2763C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CH"/>
        </a:p>
      </dgm:t>
    </dgm:pt>
    <dgm:pt modelId="{9E2C9CF4-44E1-44C3-BDCE-B0F887D7BC13}">
      <dgm:prSet phldrT="[Text]">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fr-CH" dirty="0" smtClean="0"/>
            <a:t>Mettre en œuvre</a:t>
          </a:r>
          <a:endParaRPr lang="fr-CH" dirty="0"/>
        </a:p>
      </dgm:t>
    </dgm:pt>
    <dgm:pt modelId="{79B9C803-9E7B-4D4C-8513-472E1F4221AD}" type="parTrans" cxnId="{A2BFD7E8-2B7C-4CAE-B737-7236C470EBAE}">
      <dgm:prSet/>
      <dgm:spPr/>
      <dgm:t>
        <a:bodyPr/>
        <a:lstStyle/>
        <a:p>
          <a:endParaRPr lang="fr-CH"/>
        </a:p>
      </dgm:t>
    </dgm:pt>
    <dgm:pt modelId="{428E69C0-1D49-437A-A8BE-2F3D6742AE14}" type="sibTrans" cxnId="{A2BFD7E8-2B7C-4CAE-B737-7236C470EBAE}">
      <dgm:prSet/>
      <dgm:spPr/>
      <dgm:t>
        <a:bodyPr/>
        <a:lstStyle/>
        <a:p>
          <a:endParaRPr lang="fr-CH"/>
        </a:p>
      </dgm:t>
    </dgm:pt>
    <dgm:pt modelId="{1EBE1422-49E9-4AB8-A5CC-22E90ADCC52B}">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fr-CH" dirty="0" smtClean="0"/>
            <a:t>Mesurer</a:t>
          </a:r>
          <a:r>
            <a:rPr lang="fr-CH" baseline="0" dirty="0" smtClean="0"/>
            <a:t> les progrès</a:t>
          </a:r>
          <a:endParaRPr lang="fr-CH" dirty="0"/>
        </a:p>
      </dgm:t>
    </dgm:pt>
    <dgm:pt modelId="{7C5CAE17-9B3B-45AB-900B-17FE047AF640}" type="parTrans" cxnId="{6F1B6BF9-990D-4C71-B703-41BBD49191E2}">
      <dgm:prSet/>
      <dgm:spPr/>
      <dgm:t>
        <a:bodyPr/>
        <a:lstStyle/>
        <a:p>
          <a:endParaRPr lang="fr-CH"/>
        </a:p>
      </dgm:t>
    </dgm:pt>
    <dgm:pt modelId="{D2CA8A4A-7EB9-4B1F-BF0E-9CD2C65F7E4B}" type="sibTrans" cxnId="{6F1B6BF9-990D-4C71-B703-41BBD49191E2}">
      <dgm:prSet/>
      <dgm:spPr/>
      <dgm:t>
        <a:bodyPr/>
        <a:lstStyle/>
        <a:p>
          <a:endParaRPr lang="fr-CH"/>
        </a:p>
      </dgm:t>
    </dgm:pt>
    <dgm:pt modelId="{5FDC470E-DFCD-4592-9791-56D87D18F0EC}">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fr-CH" dirty="0" smtClean="0"/>
            <a:t>Identifier</a:t>
          </a:r>
          <a:r>
            <a:rPr lang="fr-CH" baseline="0" dirty="0" smtClean="0"/>
            <a:t> les obstacles et manquements</a:t>
          </a:r>
          <a:endParaRPr lang="fr-CH" dirty="0"/>
        </a:p>
      </dgm:t>
    </dgm:pt>
    <dgm:pt modelId="{C3BF7A7A-8F43-4526-B756-A0432E3F2DF1}" type="parTrans" cxnId="{64ACE924-C87D-459C-A0BC-8F30174E1BA3}">
      <dgm:prSet/>
      <dgm:spPr/>
      <dgm:t>
        <a:bodyPr/>
        <a:lstStyle/>
        <a:p>
          <a:endParaRPr lang="fr-CH"/>
        </a:p>
      </dgm:t>
    </dgm:pt>
    <dgm:pt modelId="{320B6392-0FF2-45C0-9CDC-D3632F6B3C85}" type="sibTrans" cxnId="{64ACE924-C87D-459C-A0BC-8F30174E1BA3}">
      <dgm:prSet/>
      <dgm:spPr/>
      <dgm:t>
        <a:bodyPr/>
        <a:lstStyle/>
        <a:p>
          <a:endParaRPr lang="fr-CH"/>
        </a:p>
      </dgm:t>
    </dgm:pt>
    <dgm:pt modelId="{559D77B0-2EAB-434B-BEC9-D457D051A8C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fr-CH" dirty="0" smtClean="0"/>
            <a:t>Faire le point</a:t>
          </a:r>
          <a:endParaRPr lang="fr-CH" dirty="0"/>
        </a:p>
      </dgm:t>
    </dgm:pt>
    <dgm:pt modelId="{118D0C14-8D7D-4E6E-BE28-9CD7F29E8765}" type="parTrans" cxnId="{37714E73-DD74-4933-816F-ABC3FFDFB2E7}">
      <dgm:prSet/>
      <dgm:spPr/>
      <dgm:t>
        <a:bodyPr/>
        <a:lstStyle/>
        <a:p>
          <a:endParaRPr lang="fr-CH"/>
        </a:p>
      </dgm:t>
    </dgm:pt>
    <dgm:pt modelId="{EE1A61EE-F254-4CB8-9FBF-E4FBCD1859C9}" type="sibTrans" cxnId="{37714E73-DD74-4933-816F-ABC3FFDFB2E7}">
      <dgm:prSet/>
      <dgm:spPr>
        <a:solidFill>
          <a:srgbClr val="FF0000"/>
        </a:solidFill>
      </dgm:spPr>
      <dgm:t>
        <a:bodyPr/>
        <a:lstStyle/>
        <a:p>
          <a:endParaRPr lang="fr-CH"/>
        </a:p>
      </dgm:t>
    </dgm:pt>
    <dgm:pt modelId="{6336A3A2-8D44-4829-BE62-C1F710184A49}" type="pres">
      <dgm:prSet presAssocID="{EBF8701E-EFCF-4A90-8D11-A8A13F2763C0}" presName="cycle" presStyleCnt="0">
        <dgm:presLayoutVars>
          <dgm:dir/>
          <dgm:resizeHandles val="exact"/>
        </dgm:presLayoutVars>
      </dgm:prSet>
      <dgm:spPr/>
      <dgm:t>
        <a:bodyPr/>
        <a:lstStyle/>
        <a:p>
          <a:endParaRPr lang="fr-CH"/>
        </a:p>
      </dgm:t>
    </dgm:pt>
    <dgm:pt modelId="{7347000F-0BC5-42A2-8E7A-4D171AE51083}" type="pres">
      <dgm:prSet presAssocID="{9E2C9CF4-44E1-44C3-BDCE-B0F887D7BC13}" presName="node" presStyleLbl="node1" presStyleIdx="0" presStyleCnt="4" custScaleX="187744" custRadScaleRad="91420" custRadScaleInc="-2045">
        <dgm:presLayoutVars>
          <dgm:bulletEnabled val="1"/>
        </dgm:presLayoutVars>
      </dgm:prSet>
      <dgm:spPr/>
      <dgm:t>
        <a:bodyPr/>
        <a:lstStyle/>
        <a:p>
          <a:endParaRPr lang="fr-CH"/>
        </a:p>
      </dgm:t>
    </dgm:pt>
    <dgm:pt modelId="{16828F3F-C0D4-4CC6-8943-5C5FE5B2E3FF}" type="pres">
      <dgm:prSet presAssocID="{9E2C9CF4-44E1-44C3-BDCE-B0F887D7BC13}" presName="spNode" presStyleCnt="0"/>
      <dgm:spPr/>
    </dgm:pt>
    <dgm:pt modelId="{99C01BB5-C69E-42D2-BD26-FBAB3FC27AE9}" type="pres">
      <dgm:prSet presAssocID="{428E69C0-1D49-437A-A8BE-2F3D6742AE14}" presName="sibTrans" presStyleLbl="sibTrans1D1" presStyleIdx="0" presStyleCnt="4"/>
      <dgm:spPr/>
      <dgm:t>
        <a:bodyPr/>
        <a:lstStyle/>
        <a:p>
          <a:endParaRPr lang="fr-CH"/>
        </a:p>
      </dgm:t>
    </dgm:pt>
    <dgm:pt modelId="{75A46175-41DA-43A2-BB0E-890F70F8FAFE}" type="pres">
      <dgm:prSet presAssocID="{1EBE1422-49E9-4AB8-A5CC-22E90ADCC52B}" presName="node" presStyleLbl="node1" presStyleIdx="1" presStyleCnt="4" custScaleX="166472">
        <dgm:presLayoutVars>
          <dgm:bulletEnabled val="1"/>
        </dgm:presLayoutVars>
      </dgm:prSet>
      <dgm:spPr/>
      <dgm:t>
        <a:bodyPr/>
        <a:lstStyle/>
        <a:p>
          <a:endParaRPr lang="fr-CH"/>
        </a:p>
      </dgm:t>
    </dgm:pt>
    <dgm:pt modelId="{0628E9C3-2628-4242-849B-12DB3892170F}" type="pres">
      <dgm:prSet presAssocID="{1EBE1422-49E9-4AB8-A5CC-22E90ADCC52B}" presName="spNode" presStyleCnt="0"/>
      <dgm:spPr/>
    </dgm:pt>
    <dgm:pt modelId="{AF52AFAD-4FB3-4C82-B257-285F4233AA90}" type="pres">
      <dgm:prSet presAssocID="{D2CA8A4A-7EB9-4B1F-BF0E-9CD2C65F7E4B}" presName="sibTrans" presStyleLbl="sibTrans1D1" presStyleIdx="1" presStyleCnt="4"/>
      <dgm:spPr/>
      <dgm:t>
        <a:bodyPr/>
        <a:lstStyle/>
        <a:p>
          <a:endParaRPr lang="fr-CH"/>
        </a:p>
      </dgm:t>
    </dgm:pt>
    <dgm:pt modelId="{D63C3718-595D-479B-A550-CAAFBAD3F39C}" type="pres">
      <dgm:prSet presAssocID="{5FDC470E-DFCD-4592-9791-56D87D18F0EC}" presName="node" presStyleLbl="node1" presStyleIdx="2" presStyleCnt="4" custScaleX="195916" custRadScaleRad="91134" custRadScaleInc="909">
        <dgm:presLayoutVars>
          <dgm:bulletEnabled val="1"/>
        </dgm:presLayoutVars>
      </dgm:prSet>
      <dgm:spPr/>
      <dgm:t>
        <a:bodyPr/>
        <a:lstStyle/>
        <a:p>
          <a:endParaRPr lang="fr-CH"/>
        </a:p>
      </dgm:t>
    </dgm:pt>
    <dgm:pt modelId="{4D0EAB0B-FE42-4684-9A6C-CB0CBD395490}" type="pres">
      <dgm:prSet presAssocID="{5FDC470E-DFCD-4592-9791-56D87D18F0EC}" presName="spNode" presStyleCnt="0"/>
      <dgm:spPr/>
    </dgm:pt>
    <dgm:pt modelId="{451EBA18-4A31-4EA5-8F1D-1F81ED5B3013}" type="pres">
      <dgm:prSet presAssocID="{320B6392-0FF2-45C0-9CDC-D3632F6B3C85}" presName="sibTrans" presStyleLbl="sibTrans1D1" presStyleIdx="2" presStyleCnt="4"/>
      <dgm:spPr/>
      <dgm:t>
        <a:bodyPr/>
        <a:lstStyle/>
        <a:p>
          <a:endParaRPr lang="fr-CH"/>
        </a:p>
      </dgm:t>
    </dgm:pt>
    <dgm:pt modelId="{854F880A-343B-4873-8E70-E4DA164E34F9}" type="pres">
      <dgm:prSet presAssocID="{559D77B0-2EAB-434B-BEC9-D457D051A8CD}" presName="node" presStyleLbl="node1" presStyleIdx="3" presStyleCnt="4" custScaleX="167057">
        <dgm:presLayoutVars>
          <dgm:bulletEnabled val="1"/>
        </dgm:presLayoutVars>
      </dgm:prSet>
      <dgm:spPr/>
      <dgm:t>
        <a:bodyPr/>
        <a:lstStyle/>
        <a:p>
          <a:endParaRPr lang="fr-CH"/>
        </a:p>
      </dgm:t>
    </dgm:pt>
    <dgm:pt modelId="{A7AC5758-8863-43BD-B7EE-0A4C8CA549A0}" type="pres">
      <dgm:prSet presAssocID="{559D77B0-2EAB-434B-BEC9-D457D051A8CD}" presName="spNode" presStyleCnt="0"/>
      <dgm:spPr/>
    </dgm:pt>
    <dgm:pt modelId="{0DAAA611-5C0F-4CB1-9F82-54047BD3E88B}" type="pres">
      <dgm:prSet presAssocID="{EE1A61EE-F254-4CB8-9FBF-E4FBCD1859C9}" presName="sibTrans" presStyleLbl="sibTrans1D1" presStyleIdx="3" presStyleCnt="4"/>
      <dgm:spPr/>
      <dgm:t>
        <a:bodyPr/>
        <a:lstStyle/>
        <a:p>
          <a:endParaRPr lang="fr-CH"/>
        </a:p>
      </dgm:t>
    </dgm:pt>
  </dgm:ptLst>
  <dgm:cxnLst>
    <dgm:cxn modelId="{A2BFD7E8-2B7C-4CAE-B737-7236C470EBAE}" srcId="{EBF8701E-EFCF-4A90-8D11-A8A13F2763C0}" destId="{9E2C9CF4-44E1-44C3-BDCE-B0F887D7BC13}" srcOrd="0" destOrd="0" parTransId="{79B9C803-9E7B-4D4C-8513-472E1F4221AD}" sibTransId="{428E69C0-1D49-437A-A8BE-2F3D6742AE14}"/>
    <dgm:cxn modelId="{0F684036-FED4-E64A-91A1-0E6217CEE1EA}" type="presOf" srcId="{428E69C0-1D49-437A-A8BE-2F3D6742AE14}" destId="{99C01BB5-C69E-42D2-BD26-FBAB3FC27AE9}" srcOrd="0" destOrd="0" presId="urn:microsoft.com/office/officeart/2005/8/layout/cycle5"/>
    <dgm:cxn modelId="{99726CB5-85CD-B14A-BDE4-B8B8149AEBC6}" type="presOf" srcId="{559D77B0-2EAB-434B-BEC9-D457D051A8CD}" destId="{854F880A-343B-4873-8E70-E4DA164E34F9}" srcOrd="0" destOrd="0" presId="urn:microsoft.com/office/officeart/2005/8/layout/cycle5"/>
    <dgm:cxn modelId="{37714E73-DD74-4933-816F-ABC3FFDFB2E7}" srcId="{EBF8701E-EFCF-4A90-8D11-A8A13F2763C0}" destId="{559D77B0-2EAB-434B-BEC9-D457D051A8CD}" srcOrd="3" destOrd="0" parTransId="{118D0C14-8D7D-4E6E-BE28-9CD7F29E8765}" sibTransId="{EE1A61EE-F254-4CB8-9FBF-E4FBCD1859C9}"/>
    <dgm:cxn modelId="{64ACE924-C87D-459C-A0BC-8F30174E1BA3}" srcId="{EBF8701E-EFCF-4A90-8D11-A8A13F2763C0}" destId="{5FDC470E-DFCD-4592-9791-56D87D18F0EC}" srcOrd="2" destOrd="0" parTransId="{C3BF7A7A-8F43-4526-B756-A0432E3F2DF1}" sibTransId="{320B6392-0FF2-45C0-9CDC-D3632F6B3C85}"/>
    <dgm:cxn modelId="{26CBE056-E9C9-C14D-9CF4-ECCF4AC88BB8}" type="presOf" srcId="{D2CA8A4A-7EB9-4B1F-BF0E-9CD2C65F7E4B}" destId="{AF52AFAD-4FB3-4C82-B257-285F4233AA90}" srcOrd="0" destOrd="0" presId="urn:microsoft.com/office/officeart/2005/8/layout/cycle5"/>
    <dgm:cxn modelId="{D131646F-C3E2-A248-8159-2038D55DC490}" type="presOf" srcId="{1EBE1422-49E9-4AB8-A5CC-22E90ADCC52B}" destId="{75A46175-41DA-43A2-BB0E-890F70F8FAFE}" srcOrd="0" destOrd="0" presId="urn:microsoft.com/office/officeart/2005/8/layout/cycle5"/>
    <dgm:cxn modelId="{20FC8462-97F5-7B4A-98AE-F8161718CAB9}" type="presOf" srcId="{EBF8701E-EFCF-4A90-8D11-A8A13F2763C0}" destId="{6336A3A2-8D44-4829-BE62-C1F710184A49}" srcOrd="0" destOrd="0" presId="urn:microsoft.com/office/officeart/2005/8/layout/cycle5"/>
    <dgm:cxn modelId="{3ADDD34A-F392-834B-9765-44F21D6D14AE}" type="presOf" srcId="{320B6392-0FF2-45C0-9CDC-D3632F6B3C85}" destId="{451EBA18-4A31-4EA5-8F1D-1F81ED5B3013}" srcOrd="0" destOrd="0" presId="urn:microsoft.com/office/officeart/2005/8/layout/cycle5"/>
    <dgm:cxn modelId="{6F1B6BF9-990D-4C71-B703-41BBD49191E2}" srcId="{EBF8701E-EFCF-4A90-8D11-A8A13F2763C0}" destId="{1EBE1422-49E9-4AB8-A5CC-22E90ADCC52B}" srcOrd="1" destOrd="0" parTransId="{7C5CAE17-9B3B-45AB-900B-17FE047AF640}" sibTransId="{D2CA8A4A-7EB9-4B1F-BF0E-9CD2C65F7E4B}"/>
    <dgm:cxn modelId="{00AE99CC-1809-0544-878C-C39AFCC9A0BD}" type="presOf" srcId="{5FDC470E-DFCD-4592-9791-56D87D18F0EC}" destId="{D63C3718-595D-479B-A550-CAAFBAD3F39C}" srcOrd="0" destOrd="0" presId="urn:microsoft.com/office/officeart/2005/8/layout/cycle5"/>
    <dgm:cxn modelId="{F8090DCD-6729-ED4C-95FA-8F08BE7255CD}" type="presOf" srcId="{EE1A61EE-F254-4CB8-9FBF-E4FBCD1859C9}" destId="{0DAAA611-5C0F-4CB1-9F82-54047BD3E88B}" srcOrd="0" destOrd="0" presId="urn:microsoft.com/office/officeart/2005/8/layout/cycle5"/>
    <dgm:cxn modelId="{AD4FFCEA-F280-9D4A-AED5-D07598DA0D7A}" type="presOf" srcId="{9E2C9CF4-44E1-44C3-BDCE-B0F887D7BC13}" destId="{7347000F-0BC5-42A2-8E7A-4D171AE51083}" srcOrd="0" destOrd="0" presId="urn:microsoft.com/office/officeart/2005/8/layout/cycle5"/>
    <dgm:cxn modelId="{F65D1DDB-7F09-F64D-9A63-1C92702B5C2B}" type="presParOf" srcId="{6336A3A2-8D44-4829-BE62-C1F710184A49}" destId="{7347000F-0BC5-42A2-8E7A-4D171AE51083}" srcOrd="0" destOrd="0" presId="urn:microsoft.com/office/officeart/2005/8/layout/cycle5"/>
    <dgm:cxn modelId="{1426B017-DD37-FF48-BB80-A3D0D2CE0DAA}" type="presParOf" srcId="{6336A3A2-8D44-4829-BE62-C1F710184A49}" destId="{16828F3F-C0D4-4CC6-8943-5C5FE5B2E3FF}" srcOrd="1" destOrd="0" presId="urn:microsoft.com/office/officeart/2005/8/layout/cycle5"/>
    <dgm:cxn modelId="{FB4D8E1A-068D-DD45-B6D1-5838950DF6FC}" type="presParOf" srcId="{6336A3A2-8D44-4829-BE62-C1F710184A49}" destId="{99C01BB5-C69E-42D2-BD26-FBAB3FC27AE9}" srcOrd="2" destOrd="0" presId="urn:microsoft.com/office/officeart/2005/8/layout/cycle5"/>
    <dgm:cxn modelId="{1741D613-CBE7-0040-8095-7DD7F5ACDBF6}" type="presParOf" srcId="{6336A3A2-8D44-4829-BE62-C1F710184A49}" destId="{75A46175-41DA-43A2-BB0E-890F70F8FAFE}" srcOrd="3" destOrd="0" presId="urn:microsoft.com/office/officeart/2005/8/layout/cycle5"/>
    <dgm:cxn modelId="{550068EC-7453-5E4A-B24D-8FD750AE5AF2}" type="presParOf" srcId="{6336A3A2-8D44-4829-BE62-C1F710184A49}" destId="{0628E9C3-2628-4242-849B-12DB3892170F}" srcOrd="4" destOrd="0" presId="urn:microsoft.com/office/officeart/2005/8/layout/cycle5"/>
    <dgm:cxn modelId="{4DB51B7C-7DEF-1142-8A4F-9A705ECC41A2}" type="presParOf" srcId="{6336A3A2-8D44-4829-BE62-C1F710184A49}" destId="{AF52AFAD-4FB3-4C82-B257-285F4233AA90}" srcOrd="5" destOrd="0" presId="urn:microsoft.com/office/officeart/2005/8/layout/cycle5"/>
    <dgm:cxn modelId="{D6E3E38B-7153-FA41-9D6B-A573EE3D8584}" type="presParOf" srcId="{6336A3A2-8D44-4829-BE62-C1F710184A49}" destId="{D63C3718-595D-479B-A550-CAAFBAD3F39C}" srcOrd="6" destOrd="0" presId="urn:microsoft.com/office/officeart/2005/8/layout/cycle5"/>
    <dgm:cxn modelId="{74849C1E-0124-9246-9DCA-2DB0A5BD2809}" type="presParOf" srcId="{6336A3A2-8D44-4829-BE62-C1F710184A49}" destId="{4D0EAB0B-FE42-4684-9A6C-CB0CBD395490}" srcOrd="7" destOrd="0" presId="urn:microsoft.com/office/officeart/2005/8/layout/cycle5"/>
    <dgm:cxn modelId="{27E37B65-8FE1-1D4B-BDAC-9A513C8C122D}" type="presParOf" srcId="{6336A3A2-8D44-4829-BE62-C1F710184A49}" destId="{451EBA18-4A31-4EA5-8F1D-1F81ED5B3013}" srcOrd="8" destOrd="0" presId="urn:microsoft.com/office/officeart/2005/8/layout/cycle5"/>
    <dgm:cxn modelId="{48B624E1-43F6-8146-9B3D-BCC7C176AA52}" type="presParOf" srcId="{6336A3A2-8D44-4829-BE62-C1F710184A49}" destId="{854F880A-343B-4873-8E70-E4DA164E34F9}" srcOrd="9" destOrd="0" presId="urn:microsoft.com/office/officeart/2005/8/layout/cycle5"/>
    <dgm:cxn modelId="{FE63B89A-33A1-3C4B-ADEB-AB770C76FBFE}" type="presParOf" srcId="{6336A3A2-8D44-4829-BE62-C1F710184A49}" destId="{A7AC5758-8863-43BD-B7EE-0A4C8CA549A0}" srcOrd="10" destOrd="0" presId="urn:microsoft.com/office/officeart/2005/8/layout/cycle5"/>
    <dgm:cxn modelId="{C4755DB1-9356-954B-B7EB-64AE6778D710}" type="presParOf" srcId="{6336A3A2-8D44-4829-BE62-C1F710184A49}" destId="{0DAAA611-5C0F-4CB1-9F82-54047BD3E88B}" srcOrd="11" destOrd="0" presId="urn:microsoft.com/office/officeart/2005/8/layout/cycle5"/>
  </dgm:cxnLst>
  <dgm:bg>
    <a:solidFill>
      <a:schemeClr val="bg2"/>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7000F-0BC5-42A2-8E7A-4D171AE51083}">
      <dsp:nvSpPr>
        <dsp:cNvPr id="0" name=""/>
        <dsp:cNvSpPr/>
      </dsp:nvSpPr>
      <dsp:spPr>
        <a:xfrm>
          <a:off x="2811915" y="134073"/>
          <a:ext cx="2703021" cy="935829"/>
        </a:xfrm>
        <a:prstGeom prst="roundRect">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kern="1200" dirty="0" smtClean="0"/>
            <a:t>Mettre en œuvre</a:t>
          </a:r>
          <a:endParaRPr lang="fr-CH" sz="1900" kern="1200" dirty="0"/>
        </a:p>
      </dsp:txBody>
      <dsp:txXfrm>
        <a:off x="2857598" y="179756"/>
        <a:ext cx="2611655" cy="844463"/>
      </dsp:txXfrm>
    </dsp:sp>
    <dsp:sp modelId="{99C01BB5-C69E-42D2-BD26-FBAB3FC27AE9}">
      <dsp:nvSpPr>
        <dsp:cNvPr id="0" name=""/>
        <dsp:cNvSpPr/>
      </dsp:nvSpPr>
      <dsp:spPr>
        <a:xfrm>
          <a:off x="2387130" y="878096"/>
          <a:ext cx="3094108" cy="3094108"/>
        </a:xfrm>
        <a:custGeom>
          <a:avLst/>
          <a:gdLst/>
          <a:ahLst/>
          <a:cxnLst/>
          <a:rect l="0" t="0" r="0" b="0"/>
          <a:pathLst>
            <a:path>
              <a:moveTo>
                <a:pt x="2414714" y="266217"/>
              </a:moveTo>
              <a:arcTo wR="1547054" hR="1547054" stAng="18246861" swAng="964770"/>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5A46175-41DA-43A2-BB0E-890F70F8FAFE}">
      <dsp:nvSpPr>
        <dsp:cNvPr id="0" name=""/>
        <dsp:cNvSpPr/>
      </dsp:nvSpPr>
      <dsp:spPr>
        <a:xfrm>
          <a:off x="4527243" y="1548309"/>
          <a:ext cx="2396760" cy="935829"/>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kern="1200" dirty="0" smtClean="0"/>
            <a:t>Mesurer</a:t>
          </a:r>
          <a:r>
            <a:rPr lang="fr-CH" sz="1900" kern="1200" baseline="0" dirty="0" smtClean="0"/>
            <a:t> les progrès</a:t>
          </a:r>
          <a:endParaRPr lang="fr-CH" sz="1900" kern="1200" dirty="0"/>
        </a:p>
      </dsp:txBody>
      <dsp:txXfrm>
        <a:off x="4572926" y="1593992"/>
        <a:ext cx="2305394" cy="844463"/>
      </dsp:txXfrm>
    </dsp:sp>
    <dsp:sp modelId="{AF52AFAD-4FB3-4C82-B257-285F4233AA90}">
      <dsp:nvSpPr>
        <dsp:cNvPr id="0" name=""/>
        <dsp:cNvSpPr/>
      </dsp:nvSpPr>
      <dsp:spPr>
        <a:xfrm>
          <a:off x="2389471" y="58588"/>
          <a:ext cx="3094108" cy="3094108"/>
        </a:xfrm>
        <a:custGeom>
          <a:avLst/>
          <a:gdLst/>
          <a:ahLst/>
          <a:cxnLst/>
          <a:rect l="0" t="0" r="0" b="0"/>
          <a:pathLst>
            <a:path>
              <a:moveTo>
                <a:pt x="2735185" y="2537873"/>
              </a:moveTo>
              <a:arcTo wR="1547054" hR="1547054" stAng="2389546" swAng="95445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63C3718-595D-479B-A550-CAAFBAD3F39C}">
      <dsp:nvSpPr>
        <dsp:cNvPr id="0" name=""/>
        <dsp:cNvSpPr/>
      </dsp:nvSpPr>
      <dsp:spPr>
        <a:xfrm>
          <a:off x="2761520" y="2958185"/>
          <a:ext cx="2820677" cy="935829"/>
        </a:xfrm>
        <a:prstGeom prst="roundRect">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kern="1200" dirty="0" smtClean="0"/>
            <a:t>Identifier</a:t>
          </a:r>
          <a:r>
            <a:rPr lang="fr-CH" sz="1900" kern="1200" baseline="0" dirty="0" smtClean="0"/>
            <a:t> les obstacles et manquements</a:t>
          </a:r>
          <a:endParaRPr lang="fr-CH" sz="1900" kern="1200" dirty="0"/>
        </a:p>
      </dsp:txBody>
      <dsp:txXfrm>
        <a:off x="2807203" y="3003868"/>
        <a:ext cx="2729311" cy="844463"/>
      </dsp:txXfrm>
    </dsp:sp>
    <dsp:sp modelId="{451EBA18-4A31-4EA5-8F1D-1F81ED5B3013}">
      <dsp:nvSpPr>
        <dsp:cNvPr id="0" name=""/>
        <dsp:cNvSpPr/>
      </dsp:nvSpPr>
      <dsp:spPr>
        <a:xfrm>
          <a:off x="2871919" y="62682"/>
          <a:ext cx="3094108" cy="3094108"/>
        </a:xfrm>
        <a:custGeom>
          <a:avLst/>
          <a:gdLst/>
          <a:ahLst/>
          <a:cxnLst/>
          <a:rect l="0" t="0" r="0" b="0"/>
          <a:pathLst>
            <a:path>
              <a:moveTo>
                <a:pt x="669619" y="2821214"/>
              </a:moveTo>
              <a:arcTo wR="1547054" hR="1547054" stAng="7473166" swAng="94981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54F880A-343B-4873-8E70-E4DA164E34F9}">
      <dsp:nvSpPr>
        <dsp:cNvPr id="0" name=""/>
        <dsp:cNvSpPr/>
      </dsp:nvSpPr>
      <dsp:spPr>
        <a:xfrm>
          <a:off x="1428923" y="1548309"/>
          <a:ext cx="2405183" cy="935829"/>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CH" sz="1900" kern="1200" dirty="0" smtClean="0"/>
            <a:t>Faire le point</a:t>
          </a:r>
          <a:endParaRPr lang="fr-CH" sz="1900" kern="1200" dirty="0"/>
        </a:p>
      </dsp:txBody>
      <dsp:txXfrm>
        <a:off x="1474606" y="1593992"/>
        <a:ext cx="2313817" cy="844463"/>
      </dsp:txXfrm>
    </dsp:sp>
    <dsp:sp modelId="{0DAAA611-5C0F-4CB1-9F82-54047BD3E88B}">
      <dsp:nvSpPr>
        <dsp:cNvPr id="0" name=""/>
        <dsp:cNvSpPr/>
      </dsp:nvSpPr>
      <dsp:spPr>
        <a:xfrm>
          <a:off x="2872192" y="868847"/>
          <a:ext cx="3094108" cy="3094108"/>
        </a:xfrm>
        <a:custGeom>
          <a:avLst/>
          <a:gdLst/>
          <a:ahLst/>
          <a:cxnLst/>
          <a:rect l="0" t="0" r="0" b="0"/>
          <a:pathLst>
            <a:path>
              <a:moveTo>
                <a:pt x="350486" y="566440"/>
              </a:moveTo>
              <a:arcTo wR="1547054" hR="1547054" stAng="13160123" swAng="95422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92255FE-7C72-444E-A121-40E0F97E5A9F}" type="slidenum">
              <a:rPr lang="en-GB"/>
              <a:pPr>
                <a:defRPr/>
              </a:pPr>
              <a:t>‹#›</a:t>
            </a:fld>
            <a:endParaRPr lang="en-GB"/>
          </a:p>
        </p:txBody>
      </p:sp>
    </p:spTree>
    <p:extLst>
      <p:ext uri="{BB962C8B-B14F-4D97-AF65-F5344CB8AC3E}">
        <p14:creationId xmlns:p14="http://schemas.microsoft.com/office/powerpoint/2010/main" val="929877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071851-DCB3-614D-976F-C0A71FEC46E3}" type="slidenum">
              <a:rPr lang="it-IT"/>
              <a:pPr>
                <a:defRPr/>
              </a:pPr>
              <a:t>‹#›</a:t>
            </a:fld>
            <a:endParaRPr lang="it-IT"/>
          </a:p>
        </p:txBody>
      </p:sp>
    </p:spTree>
    <p:extLst>
      <p:ext uri="{BB962C8B-B14F-4D97-AF65-F5344CB8AC3E}">
        <p14:creationId xmlns:p14="http://schemas.microsoft.com/office/powerpoint/2010/main" val="579051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107000"/>
              </a:lnSpc>
              <a:spcAft>
                <a:spcPts val="800"/>
              </a:spcAft>
            </a:pPr>
            <a:endParaRPr lang="fr-FR" altLang="ja-JP" sz="1100" dirty="0">
              <a:latin typeface="Calibri"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4096976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H">
              <a:latin typeface="Arial" charset="0"/>
              <a:ea typeface="MS PGothic" charset="0"/>
            </a:endParaRPr>
          </a:p>
        </p:txBody>
      </p:sp>
      <p:sp>
        <p:nvSpPr>
          <p:cNvPr id="757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84A25D7-592C-F84A-BD03-FB0056D60BD6}" type="slidenum">
              <a:rPr lang="it-IT"/>
              <a:pPr/>
              <a:t>10</a:t>
            </a:fld>
            <a:endParaRPr lang="it-IT"/>
          </a:p>
        </p:txBody>
      </p:sp>
    </p:spTree>
    <p:extLst>
      <p:ext uri="{BB962C8B-B14F-4D97-AF65-F5344CB8AC3E}">
        <p14:creationId xmlns:p14="http://schemas.microsoft.com/office/powerpoint/2010/main" val="1798864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noTextEdit="1"/>
          </p:cNvSpPr>
          <p:nvPr>
            <p:ph type="sldImg"/>
          </p:nvPr>
        </p:nvSpPr>
        <p:spPr>
          <a:ln/>
        </p:spPr>
      </p:sp>
      <p:sp>
        <p:nvSpPr>
          <p:cNvPr id="48130"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defRPr/>
            </a:pPr>
            <a:endParaRPr lang="en-GB" dirty="0">
              <a:latin typeface="Arial" charset="0"/>
              <a:ea typeface="ＭＳ Ｐゴシック" charset="0"/>
              <a:cs typeface="ＭＳ Ｐゴシック" charset="0"/>
            </a:endParaRPr>
          </a:p>
        </p:txBody>
      </p:sp>
      <p:sp>
        <p:nvSpPr>
          <p:cNvPr id="48131"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75DD205-87FA-B24C-B97B-66325A937387}" type="slidenum">
              <a:rPr lang="it-IT" sz="1200"/>
              <a:pPr/>
              <a:t>11</a:t>
            </a:fld>
            <a:endParaRPr lang="it-IT" sz="1200"/>
          </a:p>
        </p:txBody>
      </p:sp>
    </p:spTree>
    <p:extLst>
      <p:ext uri="{BB962C8B-B14F-4D97-AF65-F5344CB8AC3E}">
        <p14:creationId xmlns:p14="http://schemas.microsoft.com/office/powerpoint/2010/main" val="105597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H" dirty="0" smtClean="0">
                <a:latin typeface="Arial" charset="0"/>
                <a:ea typeface="MS PGothic" charset="0"/>
              </a:rPr>
              <a:t>Les objectif</a:t>
            </a:r>
            <a:r>
              <a:rPr lang="fr-CH" baseline="0" dirty="0" smtClean="0">
                <a:latin typeface="Arial" charset="0"/>
                <a:ea typeface="MS PGothic" charset="0"/>
              </a:rPr>
              <a:t> fixés par les politiques du </a:t>
            </a:r>
            <a:r>
              <a:rPr lang="fr-CH" baseline="0" dirty="0" err="1" smtClean="0">
                <a:latin typeface="Arial" charset="0"/>
                <a:ea typeface="MS PGothic" charset="0"/>
              </a:rPr>
              <a:t>Somaliland</a:t>
            </a:r>
            <a:r>
              <a:rPr lang="fr-CH" baseline="0" dirty="0" smtClean="0">
                <a:latin typeface="Arial" charset="0"/>
                <a:ea typeface="MS PGothic" charset="0"/>
              </a:rPr>
              <a:t> ou du Yémen. </a:t>
            </a:r>
          </a:p>
          <a:p>
            <a:endParaRPr lang="fr-CH" baseline="0" dirty="0" smtClean="0">
              <a:latin typeface="Arial" charset="0"/>
              <a:ea typeface="MS PGothic" charset="0"/>
            </a:endParaRPr>
          </a:p>
          <a:p>
            <a:r>
              <a:rPr lang="fr-CH" baseline="0" dirty="0" smtClean="0">
                <a:latin typeface="Arial" charset="0"/>
                <a:ea typeface="MS PGothic" charset="0"/>
              </a:rPr>
              <a:t>Il s’agit d’une question de gouvernance : mettre en œuvre un instrument national sur le déplacement interne implique l’établissement d’un environnement favorable pour la réalisation des objectifs de l’instrument. Les actions requises seront identifiées sur les bases d’une évaluation minutieuse des besoins et des priorités. Les capacités adéquates devront être disponibles; et les performances devront être mesurées par rapport aux objectifs. </a:t>
            </a:r>
          </a:p>
          <a:p>
            <a:endParaRPr lang="fr-CH" dirty="0" smtClean="0">
              <a:latin typeface="Arial" charset="0"/>
              <a:ea typeface="MS PGothic" charset="0"/>
            </a:endParaRPr>
          </a:p>
          <a:p>
            <a:r>
              <a:rPr lang="fr-CH" dirty="0" smtClean="0">
                <a:latin typeface="Arial" charset="0"/>
                <a:ea typeface="MS PGothic" charset="0"/>
              </a:rPr>
              <a:t>Dans certains cas,</a:t>
            </a:r>
            <a:r>
              <a:rPr lang="fr-CH" baseline="0" dirty="0" smtClean="0">
                <a:latin typeface="Arial" charset="0"/>
                <a:ea typeface="MS PGothic" charset="0"/>
              </a:rPr>
              <a:t> la mise en œuvre pourra débuter lors de l’adoption, avec pour but d’accroître le soutien pour son adoption. </a:t>
            </a:r>
            <a:endParaRPr lang="fr-CH" dirty="0" smtClean="0">
              <a:latin typeface="Arial" charset="0"/>
              <a:ea typeface="MS PGothic" charset="0"/>
            </a:endParaRPr>
          </a:p>
          <a:p>
            <a:endParaRPr lang="fr-CH" dirty="0">
              <a:latin typeface="Arial" charset="0"/>
              <a:ea typeface="MS PGothic" charset="0"/>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7047063-89C1-B64A-A2FF-157CAB5F3676}" type="slidenum">
              <a:rPr lang="it-IT"/>
              <a:pPr/>
              <a:t>2</a:t>
            </a:fld>
            <a:endParaRPr lang="it-IT"/>
          </a:p>
        </p:txBody>
      </p:sp>
    </p:spTree>
    <p:extLst>
      <p:ext uri="{BB962C8B-B14F-4D97-AF65-F5344CB8AC3E}">
        <p14:creationId xmlns:p14="http://schemas.microsoft.com/office/powerpoint/2010/main" val="67032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a:ln/>
        </p:spPr>
      </p:sp>
      <p:sp>
        <p:nvSpPr>
          <p:cNvPr id="48131"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latin typeface="Arial" charset="0"/>
              <a:ea typeface="MS PGothic" charset="0"/>
            </a:endParaRP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La mise en œuvre d’un instrument national est un processus graduel. En tant que tel il requière une planification minutieuse.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Coordination et collaboration entre les différentes parties prenantes, y compris les donateurs, doivent avoir lieu.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Les ressources financières nécessaires devront être attribuées. Pour assurer des ressources adéquates la collecte de fonds doit se faire le plus tôt possible. Les donateurs doivent comprendre la pertinence du processus et prendre part aux décisions qui accompagneront la mise en œuvre.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Des activités pour améliorer les connaissances et les capacités doivent être entreprises. Les concepts clés doivent être clarifiés et une base commune pour l’engagement établie. Cela peut impliquer du renforcement des capacités, des formations, la diffusion d’informations et la sensibilisation.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lvl="0"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profilage et la collecte de données doivent avoir lieu de manière régulière pour avoir une meilleure compréhension de la manière dont la communauté des PDI évolue et pour informer les activités de mise en œuvre.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Les obstacles à la mise en œuvre devront-être identifiés et solutionnés rapidement. Un monitoring constant est essentiel.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En Juin 2013, le Yémen a adopté une politique nationale qui traite de toutes les causes de déplacement et apporte un cadre complet pour la réponse. Le succès de cette initiative, cependant, dépendra de sa mise en œuvre, des améliorations sur les fronts politiques et sécuritaires et d’un soutien continu des bailleurs de fonds. La faible capacité des Etats et le manque de ressources sont des obstacles considérables. </a:t>
            </a:r>
            <a:endParaRPr lang="fr-FR" sz="1200" kern="1200" dirty="0">
              <a:solidFill>
                <a:schemeClr val="tx1"/>
              </a:solidFill>
              <a:effectLst/>
              <a:latin typeface="Arial" pitchFamily="34" charset="0"/>
              <a:ea typeface="MS PGothic" panose="020B0600070205080204" pitchFamily="34" charset="-128"/>
              <a:cs typeface="MS PGothic" charset="0"/>
            </a:endParaRPr>
          </a:p>
        </p:txBody>
      </p:sp>
      <p:sp>
        <p:nvSpPr>
          <p:cNvPr id="48132"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10FE037-D94D-6349-A151-B77F79B4B1B3}" type="slidenum">
              <a:rPr lang="it-IT"/>
              <a:pPr/>
              <a:t>3</a:t>
            </a:fld>
            <a:endParaRPr lang="it-IT"/>
          </a:p>
        </p:txBody>
      </p:sp>
    </p:spTree>
    <p:extLst>
      <p:ext uri="{BB962C8B-B14F-4D97-AF65-F5344CB8AC3E}">
        <p14:creationId xmlns:p14="http://schemas.microsoft.com/office/powerpoint/2010/main" val="3625337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fr-FR" dirty="0" smtClean="0">
                <a:latin typeface="Arial" charset="0"/>
                <a:ea typeface="MS PGothic" charset="0"/>
              </a:rPr>
              <a:t>Une mise en œuvre effective du nouvel instrument national exige :</a:t>
            </a:r>
          </a:p>
          <a:p>
            <a:r>
              <a:rPr lang="fr-FR" dirty="0" smtClean="0">
                <a:latin typeface="Arial" charset="0"/>
                <a:ea typeface="MS PGothic" charset="0"/>
              </a:rPr>
              <a:t>-</a:t>
            </a:r>
            <a:r>
              <a:rPr lang="fr-FR" baseline="0" dirty="0" smtClean="0">
                <a:latin typeface="Arial" charset="0"/>
                <a:ea typeface="MS PGothic" charset="0"/>
              </a:rPr>
              <a:t> D</a:t>
            </a:r>
            <a:r>
              <a:rPr lang="fr-FR" dirty="0" smtClean="0">
                <a:latin typeface="Arial" charset="0"/>
                <a:ea typeface="MS PGothic" charset="0"/>
              </a:rPr>
              <a:t>e donner au point focal institutionnel national désigné au sein du gouvernement</a:t>
            </a:r>
          </a:p>
          <a:p>
            <a:r>
              <a:rPr lang="fr-FR" dirty="0" smtClean="0">
                <a:latin typeface="Arial" charset="0"/>
                <a:ea typeface="MS PGothic" charset="0"/>
              </a:rPr>
              <a:t>les capacités de diriger et superviser ce processus ;</a:t>
            </a:r>
          </a:p>
          <a:p>
            <a:r>
              <a:rPr lang="fr-FR" dirty="0" smtClean="0">
                <a:latin typeface="Arial" charset="0"/>
                <a:ea typeface="MS PGothic" charset="0"/>
              </a:rPr>
              <a:t>- De prévoir et d’attribuer les ressources financières nécessaires ;</a:t>
            </a:r>
          </a:p>
          <a:p>
            <a:r>
              <a:rPr lang="fr-FR" dirty="0" smtClean="0">
                <a:latin typeface="Arial" charset="0"/>
                <a:ea typeface="MS PGothic" charset="0"/>
              </a:rPr>
              <a:t>- De veiller à la coordination et à la collaboration avec les partenaires concernés</a:t>
            </a:r>
            <a:r>
              <a:rPr lang="fr-FR" baseline="0" dirty="0" smtClean="0">
                <a:latin typeface="Arial" charset="0"/>
                <a:ea typeface="MS PGothic" charset="0"/>
              </a:rPr>
              <a:t> </a:t>
            </a:r>
            <a:r>
              <a:rPr lang="fr-FR" dirty="0" smtClean="0">
                <a:latin typeface="Arial" charset="0"/>
                <a:ea typeface="MS PGothic" charset="0"/>
              </a:rPr>
              <a:t>au niveau national, régional et international, y compris avec les bailleurs, d’autant</a:t>
            </a:r>
            <a:r>
              <a:rPr lang="fr-FR" baseline="0" dirty="0" smtClean="0">
                <a:latin typeface="Arial" charset="0"/>
                <a:ea typeface="MS PGothic" charset="0"/>
              </a:rPr>
              <a:t> </a:t>
            </a:r>
            <a:r>
              <a:rPr lang="fr-FR" dirty="0" smtClean="0">
                <a:latin typeface="Arial" charset="0"/>
                <a:ea typeface="MS PGothic" charset="0"/>
              </a:rPr>
              <a:t>plus si au niveau national les efforts et les ressources ne permettent pas une</a:t>
            </a:r>
            <a:r>
              <a:rPr lang="fr-FR" baseline="0" dirty="0" smtClean="0">
                <a:latin typeface="Arial" charset="0"/>
                <a:ea typeface="MS PGothic" charset="0"/>
              </a:rPr>
              <a:t> </a:t>
            </a:r>
            <a:r>
              <a:rPr lang="fr-FR" dirty="0" smtClean="0">
                <a:latin typeface="Arial" charset="0"/>
                <a:ea typeface="MS PGothic" charset="0"/>
              </a:rPr>
              <a:t>mise en œuvre et un suivi complets.</a:t>
            </a:r>
            <a:endParaRPr lang="en-GB" dirty="0" smtClean="0">
              <a:latin typeface="Arial" charset="0"/>
              <a:ea typeface="MS PGothic" charset="0"/>
            </a:endParaRPr>
          </a:p>
          <a:p>
            <a:endParaRPr lang="en-GB" dirty="0" smtClean="0">
              <a:latin typeface="Arial" charset="0"/>
              <a:ea typeface="MS PGothic" charset="0"/>
            </a:endParaRPr>
          </a:p>
          <a:p>
            <a:pPr eaLnBrk="0" fontAlgn="base" hangingPunct="0"/>
            <a:r>
              <a:rPr lang="fr-FR" sz="1200" b="1" kern="1200" dirty="0" smtClean="0">
                <a:solidFill>
                  <a:schemeClr val="tx1"/>
                </a:solidFill>
                <a:effectLst/>
                <a:latin typeface="Arial" pitchFamily="34" charset="0"/>
                <a:ea typeface="MS PGothic" panose="020B0600070205080204" pitchFamily="34" charset="-128"/>
                <a:cs typeface="MS PGothic" charset="0"/>
              </a:rPr>
              <a:t>Attention! </a:t>
            </a:r>
            <a:r>
              <a:rPr lang="fr-FR" sz="1200" kern="1200" dirty="0" smtClean="0">
                <a:solidFill>
                  <a:schemeClr val="tx1"/>
                </a:solidFill>
                <a:effectLst/>
                <a:latin typeface="Arial" pitchFamily="34" charset="0"/>
                <a:ea typeface="MS PGothic" panose="020B0600070205080204" pitchFamily="34" charset="-128"/>
                <a:cs typeface="MS PGothic" charset="0"/>
              </a:rPr>
              <a:t>L’adoption d’un nouvel instrument n’est pas une fin en soi. Un second document, plus pragmatique et orienté vers l’action, comme une stratégie ou un plan d’action seront nécessaires pour réaliser les objectifs de l’instrument.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Maintenir l’élan politique  de la rédaction pour la mise en œuvre peut également être important dans la mesure où beaucoup de facteurs peuvent contribuer à son délitement. Au Kenya, par exemple, le projet de loi n’a peut-être pas bénéficié d’assez de soutien de la part des institutions qui auraient été en charge de sa mise en œuvre. Les élections peuvent également être problématiques dans la mesure où les campagnes prennent beaucoup de place et que les nouvelles autorités élues peuvent avoir de nouvelles priorités. </a:t>
            </a:r>
          </a:p>
          <a:p>
            <a:endParaRPr lang="en-GB" dirty="0" smtClean="0">
              <a:latin typeface="Arial" charset="0"/>
              <a:ea typeface="MS PGothic" charset="0"/>
            </a:endParaRPr>
          </a:p>
        </p:txBody>
      </p:sp>
    </p:spTree>
    <p:extLst>
      <p:ext uri="{BB962C8B-B14F-4D97-AF65-F5344CB8AC3E}">
        <p14:creationId xmlns:p14="http://schemas.microsoft.com/office/powerpoint/2010/main" val="1099319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fr-CH" dirty="0" smtClean="0">
                <a:latin typeface="Arial" charset="0"/>
                <a:ea typeface="MS PGothic" charset="0"/>
              </a:rPr>
              <a:t>Pour</a:t>
            </a:r>
            <a:r>
              <a:rPr lang="fr-CH" baseline="0" dirty="0" smtClean="0">
                <a:latin typeface="Arial" charset="0"/>
                <a:ea typeface="MS PGothic" charset="0"/>
              </a:rPr>
              <a:t> résumer : </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Qui? Cette question spécifie qui est responsable de la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de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certains aspects particuliers de l’instrument national.</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Quelle activité? Cette question détermine les activités spécifiques à entreprendre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conformément aux choix effectués parmi les priorités thématiques.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Où? Cette question détermine la ou les zones géographiques où les activités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prioritaires vont se dérouler.</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Quand? Cette question détermine les délais spécifiques fixés pour les différentes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étapes du processus de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Quel financement? Cette question incite les dirigeants à déterminer des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sources de financement pour chaque activité spécifique.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Sous quelle autorité? S’appuyant sur les structures établies par l’instrument</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national, cette question veille à ce que des responsabilités soient clairement</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établies pour chaque activité spécifique.</a:t>
            </a:r>
          </a:p>
        </p:txBody>
      </p:sp>
    </p:spTree>
    <p:extLst>
      <p:ext uri="{BB962C8B-B14F-4D97-AF65-F5344CB8AC3E}">
        <p14:creationId xmlns:p14="http://schemas.microsoft.com/office/powerpoint/2010/main" val="3288781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Une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intégrale et efficace de l’instrument national ne sera habituellement</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obtenue que progressivement. À ce titre, hiérarchiser les activités de mise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peut représenter une part importante du processus, tout en veillant à</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garantir une approche équitable. La priorisation peut toucher toute une gamme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de thèmes et/ou de préoccupations géographiques, et devrait toujours veiller à</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résoudre en premier les difficultés les plus graves et les besoins les plus urgents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des communautés affectées.</a:t>
            </a:r>
            <a:endParaRPr lang="fr-CH" dirty="0">
              <a:latin typeface="Arial" charset="0"/>
              <a:ea typeface="MS PGothic" charset="0"/>
            </a:endParaRPr>
          </a:p>
          <a:p>
            <a:endParaRPr lang="fr-CH" dirty="0" smtClean="0">
              <a:latin typeface="Arial" charset="0"/>
              <a:ea typeface="MS PGothic" charset="0"/>
            </a:endParaRPr>
          </a:p>
          <a:p>
            <a:r>
              <a:rPr lang="fr-CH" dirty="0" smtClean="0">
                <a:latin typeface="Arial" charset="0"/>
                <a:ea typeface="MS PGothic" charset="0"/>
              </a:rPr>
              <a:t>Jetez</a:t>
            </a:r>
            <a:r>
              <a:rPr lang="fr-CH" baseline="0" dirty="0" smtClean="0">
                <a:latin typeface="Arial" charset="0"/>
                <a:ea typeface="MS PGothic" charset="0"/>
              </a:rPr>
              <a:t> un œil à la feuille de route pour action établie par la politique nationale sur les </a:t>
            </a:r>
            <a:r>
              <a:rPr lang="fr-CH" baseline="0" dirty="0" smtClean="0">
                <a:latin typeface="Arial" charset="0"/>
                <a:ea typeface="MS PGothic" charset="0"/>
              </a:rPr>
              <a:t>PDI </a:t>
            </a:r>
            <a:r>
              <a:rPr lang="fr-CH" baseline="0" dirty="0" smtClean="0">
                <a:latin typeface="Arial" charset="0"/>
                <a:ea typeface="MS PGothic" charset="0"/>
              </a:rPr>
              <a:t>en Afghanistan</a:t>
            </a:r>
            <a:r>
              <a:rPr lang="fr-CH" dirty="0" smtClean="0">
                <a:latin typeface="Arial" charset="0"/>
                <a:ea typeface="MS PGothic" charset="0"/>
              </a:rPr>
              <a:t>.</a:t>
            </a:r>
            <a:endParaRPr lang="fr-CH" dirty="0">
              <a:latin typeface="Arial" charset="0"/>
              <a:ea typeface="MS PGothic" charset="0"/>
            </a:endParaRPr>
          </a:p>
          <a:p>
            <a:endParaRPr lang="fr-CH" dirty="0">
              <a:latin typeface="Arial" charset="0"/>
              <a:ea typeface="MS PGothic" charset="0"/>
            </a:endParaRPr>
          </a:p>
          <a:p>
            <a:pPr>
              <a:buFontTx/>
              <a:buChar char="-"/>
            </a:pPr>
            <a:r>
              <a:rPr lang="fr-FR" dirty="0" smtClean="0">
                <a:latin typeface="Arial" charset="0"/>
                <a:ea typeface="MS PGothic" charset="0"/>
              </a:rPr>
              <a:t>Activités:</a:t>
            </a:r>
          </a:p>
          <a:p>
            <a:pPr>
              <a:buFontTx/>
              <a:buChar char="-"/>
            </a:pPr>
            <a:r>
              <a:rPr lang="fr-FR" dirty="0" smtClean="0">
                <a:latin typeface="Arial" charset="0"/>
                <a:ea typeface="MS PGothic" charset="0"/>
              </a:rPr>
              <a:t>Première phase: disséminer la politique, mener des évaluations des capacités et préparer un plan de formation. Rencontrer les </a:t>
            </a:r>
            <a:r>
              <a:rPr lang="fr-FR" dirty="0" smtClean="0">
                <a:latin typeface="Arial" charset="0"/>
                <a:ea typeface="MS PGothic" charset="0"/>
              </a:rPr>
              <a:t>PDI </a:t>
            </a:r>
            <a:r>
              <a:rPr lang="fr-FR" dirty="0" smtClean="0">
                <a:latin typeface="Arial" charset="0"/>
                <a:ea typeface="MS PGothic" charset="0"/>
              </a:rPr>
              <a:t>et les communautés affectées et discuter de la feuille de route. </a:t>
            </a:r>
          </a:p>
          <a:p>
            <a:pPr>
              <a:buFontTx/>
              <a:buChar char="-"/>
            </a:pPr>
            <a:r>
              <a:rPr lang="fr-FR" dirty="0" smtClean="0">
                <a:latin typeface="Arial" charset="0"/>
                <a:ea typeface="MS PGothic" charset="0"/>
              </a:rPr>
              <a:t>Phase deux: organiser des formations au niveau provincial; préparer le plan d’action provincial et établir le budget pour sa mise en œuvre. </a:t>
            </a:r>
          </a:p>
          <a:p>
            <a:pPr>
              <a:buFontTx/>
              <a:buChar char="-"/>
            </a:pPr>
            <a:r>
              <a:rPr lang="fr-FR" dirty="0" smtClean="0">
                <a:latin typeface="Arial" charset="0"/>
                <a:ea typeface="MS PGothic" charset="0"/>
              </a:rPr>
              <a:t>Phase trois: Mettre en œuvre le plan d’action dans des zones pilotes et si réussie, élargir la mise en œuvre. </a:t>
            </a:r>
          </a:p>
          <a:p>
            <a:pPr>
              <a:buFontTx/>
              <a:buChar char="-"/>
            </a:pPr>
            <a:r>
              <a:rPr lang="fr-FR" dirty="0" smtClean="0">
                <a:latin typeface="Arial" charset="0"/>
                <a:ea typeface="MS PGothic" charset="0"/>
              </a:rPr>
              <a:t>Zones: </a:t>
            </a:r>
          </a:p>
          <a:p>
            <a:pPr>
              <a:buFontTx/>
              <a:buChar char="-"/>
            </a:pPr>
            <a:r>
              <a:rPr lang="fr-FR" dirty="0" smtClean="0">
                <a:latin typeface="Arial" charset="0"/>
                <a:ea typeface="MS PGothic" charset="0"/>
              </a:rPr>
              <a:t>Les neuf provinces avec le plus grand nombre de PDI ont déjà des mécanismes en place pour mettre la politique en œuvre.</a:t>
            </a:r>
          </a:p>
          <a:p>
            <a:pPr>
              <a:buFontTx/>
              <a:buChar char="-"/>
            </a:pPr>
            <a:r>
              <a:rPr lang="fr-FR" dirty="0" smtClean="0">
                <a:latin typeface="Arial" charset="0"/>
                <a:ea typeface="MS PGothic" charset="0"/>
              </a:rPr>
              <a:t>Objectifs: </a:t>
            </a:r>
          </a:p>
          <a:p>
            <a:pPr>
              <a:buFontTx/>
              <a:buChar char="-"/>
            </a:pPr>
            <a:r>
              <a:rPr lang="fr-FR" dirty="0" smtClean="0">
                <a:latin typeface="Arial" charset="0"/>
                <a:ea typeface="MS PGothic" charset="0"/>
              </a:rPr>
              <a:t>Les objectifs généraux de la politique sont de protéger les droits des PDI, de réaliser les solutions durables pour les personnes déplacées par les conflits et les catastrophes et d’établir les rôles et les responsabilités des ministères, des organisations humanitaires et de développement et des autres partenaires.</a:t>
            </a:r>
          </a:p>
          <a:p>
            <a:pPr>
              <a:buFontTx/>
              <a:buChar char="-"/>
            </a:pPr>
            <a:endParaRPr lang="fr-CH" dirty="0">
              <a:latin typeface="Arial" charset="0"/>
              <a:ea typeface="MS PGothic" charset="0"/>
            </a:endParaRPr>
          </a:p>
        </p:txBody>
      </p:sp>
      <p:sp>
        <p:nvSpPr>
          <p:cNvPr id="542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1D55763-808D-0A4B-94E4-4E0E61AC6BFB}" type="slidenum">
              <a:rPr lang="it-IT"/>
              <a:pPr/>
              <a:t>6</a:t>
            </a:fld>
            <a:endParaRPr lang="it-IT"/>
          </a:p>
        </p:txBody>
      </p:sp>
    </p:spTree>
    <p:extLst>
      <p:ext uri="{BB962C8B-B14F-4D97-AF65-F5344CB8AC3E}">
        <p14:creationId xmlns:p14="http://schemas.microsoft.com/office/powerpoint/2010/main" val="3221124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fr-FR" dirty="0" smtClean="0">
                <a:latin typeface="Arial" charset="0"/>
                <a:ea typeface="MS PGothic" charset="0"/>
              </a:rPr>
              <a:t>L’élaboration d’un instrument national devrait avoir donné l’occasion à toutes les</a:t>
            </a:r>
          </a:p>
          <a:p>
            <a:r>
              <a:rPr lang="fr-FR" dirty="0" smtClean="0">
                <a:latin typeface="Arial" charset="0"/>
                <a:ea typeface="MS PGothic" charset="0"/>
              </a:rPr>
              <a:t>parties concernées d’approfondir leurs connaissances sur le déplacement interne,</a:t>
            </a:r>
          </a:p>
          <a:p>
            <a:r>
              <a:rPr lang="fr-FR" dirty="0" smtClean="0">
                <a:latin typeface="Arial" charset="0"/>
                <a:ea typeface="MS PGothic" charset="0"/>
              </a:rPr>
              <a:t>de renforcer leurs capacités, de clarifier les concepts essentiels et d’établir ainsi</a:t>
            </a:r>
          </a:p>
          <a:p>
            <a:r>
              <a:rPr lang="fr-FR" dirty="0" smtClean="0">
                <a:latin typeface="Arial" charset="0"/>
                <a:ea typeface="MS PGothic" charset="0"/>
              </a:rPr>
              <a:t>une compréhension commune qui leur permette de travailler ensemble sur le</a:t>
            </a:r>
          </a:p>
          <a:p>
            <a:r>
              <a:rPr lang="fr-FR" dirty="0" smtClean="0">
                <a:latin typeface="Arial" charset="0"/>
                <a:ea typeface="MS PGothic" charset="0"/>
              </a:rPr>
              <a:t>déplacement interne. La mise en </a:t>
            </a:r>
            <a:r>
              <a:rPr lang="fr-FR" dirty="0" err="1" smtClean="0">
                <a:latin typeface="Arial" charset="0"/>
                <a:ea typeface="MS PGothic" charset="0"/>
              </a:rPr>
              <a:t>oeuvre</a:t>
            </a:r>
            <a:r>
              <a:rPr lang="fr-FR" dirty="0" smtClean="0">
                <a:latin typeface="Arial" charset="0"/>
                <a:ea typeface="MS PGothic" charset="0"/>
              </a:rPr>
              <a:t> de l’instrument national peut exiger de</a:t>
            </a:r>
          </a:p>
          <a:p>
            <a:r>
              <a:rPr lang="fr-FR" dirty="0" smtClean="0">
                <a:latin typeface="Arial" charset="0"/>
                <a:ea typeface="MS PGothic" charset="0"/>
              </a:rPr>
              <a:t>toutes les parties concernées un renforcement continu des capacités, notamment</a:t>
            </a:r>
          </a:p>
          <a:p>
            <a:r>
              <a:rPr lang="fr-FR" dirty="0" smtClean="0">
                <a:latin typeface="Arial" charset="0"/>
                <a:ea typeface="MS PGothic" charset="0"/>
              </a:rPr>
              <a:t>des autorités locales et des employés des ministères locaux dans le cas</a:t>
            </a:r>
          </a:p>
          <a:p>
            <a:r>
              <a:rPr lang="fr-FR" dirty="0" smtClean="0">
                <a:latin typeface="Arial" charset="0"/>
                <a:ea typeface="MS PGothic" charset="0"/>
              </a:rPr>
              <a:t>d’États fédéraux ou décentralisés. Des initiatives de diffusion et de sensibilisation,</a:t>
            </a:r>
          </a:p>
          <a:p>
            <a:r>
              <a:rPr lang="fr-FR" dirty="0" smtClean="0">
                <a:latin typeface="Arial" charset="0"/>
                <a:ea typeface="MS PGothic" charset="0"/>
              </a:rPr>
              <a:t>y compris auprès des communautés affectées, peuvent être nécessaires pour</a:t>
            </a:r>
          </a:p>
          <a:p>
            <a:r>
              <a:rPr lang="fr-FR" dirty="0" smtClean="0">
                <a:latin typeface="Arial" charset="0"/>
                <a:ea typeface="MS PGothic" charset="0"/>
              </a:rPr>
              <a:t>garantir que tous les acteurs concernés connaissent et comprennent le contenu</a:t>
            </a:r>
          </a:p>
          <a:p>
            <a:r>
              <a:rPr lang="fr-FR" dirty="0" smtClean="0">
                <a:latin typeface="Arial" charset="0"/>
                <a:ea typeface="MS PGothic" charset="0"/>
              </a:rPr>
              <a:t>et les dispositions de l’instrument national.</a:t>
            </a:r>
            <a:endParaRPr lang="it-IT" dirty="0">
              <a:latin typeface="Arial" charset="0"/>
              <a:ea typeface="MS PGothic" charset="0"/>
            </a:endParaRPr>
          </a:p>
        </p:txBody>
      </p:sp>
    </p:spTree>
    <p:extLst>
      <p:ext uri="{BB962C8B-B14F-4D97-AF65-F5344CB8AC3E}">
        <p14:creationId xmlns:p14="http://schemas.microsoft.com/office/powerpoint/2010/main" val="405046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fr-FR" dirty="0" smtClean="0">
                <a:latin typeface="Arial" charset="0"/>
                <a:ea typeface="MS PGothic" charset="0"/>
              </a:rPr>
              <a:t>Obstacles au Kenya </a:t>
            </a:r>
          </a:p>
          <a:p>
            <a:r>
              <a:rPr lang="fr-FR" dirty="0" smtClean="0">
                <a:latin typeface="Arial" charset="0"/>
                <a:ea typeface="MS PGothic" charset="0"/>
              </a:rPr>
              <a:t>•	 Manque de sensibilisation des autorités, des PDI, des média et du public en général </a:t>
            </a:r>
          </a:p>
          <a:p>
            <a:r>
              <a:rPr lang="fr-FR" dirty="0" smtClean="0">
                <a:latin typeface="Arial" charset="0"/>
                <a:ea typeface="MS PGothic" charset="0"/>
              </a:rPr>
              <a:t>•	Manque de volonté politique due à un environnement politique spécifique (élections en 2014 avec un changement du paysage politique et institutionnel) </a:t>
            </a:r>
          </a:p>
          <a:p>
            <a:r>
              <a:rPr lang="fr-FR" dirty="0" smtClean="0">
                <a:latin typeface="Arial" charset="0"/>
                <a:ea typeface="MS PGothic" charset="0"/>
              </a:rPr>
              <a:t>•	Manque d’appropriation (projet de loi présenté comme une proposition de loi)</a:t>
            </a:r>
          </a:p>
          <a:p>
            <a:r>
              <a:rPr lang="fr-FR" dirty="0" smtClean="0">
                <a:latin typeface="Arial" charset="0"/>
                <a:ea typeface="MS PGothic" charset="0"/>
              </a:rPr>
              <a:t>•	 Architecture institutionnelle : Le comité national consultatif de coordination, le comité de mise en œuvre de l’Acte a été mis en place pour ne pas créer de chevauchement entre le </a:t>
            </a:r>
            <a:r>
              <a:rPr lang="fr-FR" dirty="0" err="1" smtClean="0">
                <a:latin typeface="Arial" charset="0"/>
                <a:ea typeface="MS PGothic" charset="0"/>
              </a:rPr>
              <a:t>Hummanitarian</a:t>
            </a:r>
            <a:r>
              <a:rPr lang="fr-FR" dirty="0" smtClean="0">
                <a:latin typeface="Arial" charset="0"/>
                <a:ea typeface="MS PGothic" charset="0"/>
              </a:rPr>
              <a:t> </a:t>
            </a:r>
            <a:r>
              <a:rPr lang="fr-FR" dirty="0" err="1" smtClean="0">
                <a:latin typeface="Arial" charset="0"/>
                <a:ea typeface="MS PGothic" charset="0"/>
              </a:rPr>
              <a:t>Advisory</a:t>
            </a:r>
            <a:r>
              <a:rPr lang="fr-FR" dirty="0" smtClean="0">
                <a:latin typeface="Arial" charset="0"/>
                <a:ea typeface="MS PGothic" charset="0"/>
              </a:rPr>
              <a:t> </a:t>
            </a:r>
            <a:r>
              <a:rPr lang="fr-FR" dirty="0" err="1" smtClean="0">
                <a:latin typeface="Arial" charset="0"/>
                <a:ea typeface="MS PGothic" charset="0"/>
              </a:rPr>
              <a:t>Board</a:t>
            </a:r>
            <a:r>
              <a:rPr lang="fr-FR" dirty="0" smtClean="0">
                <a:latin typeface="Arial" charset="0"/>
                <a:ea typeface="MS PGothic" charset="0"/>
              </a:rPr>
              <a:t> et le IDP </a:t>
            </a:r>
            <a:r>
              <a:rPr lang="fr-FR" dirty="0" err="1" smtClean="0">
                <a:latin typeface="Arial" charset="0"/>
                <a:ea typeface="MS PGothic" charset="0"/>
              </a:rPr>
              <a:t>resettlement</a:t>
            </a:r>
            <a:r>
              <a:rPr lang="fr-FR" dirty="0" smtClean="0">
                <a:latin typeface="Arial" charset="0"/>
                <a:ea typeface="MS PGothic" charset="0"/>
              </a:rPr>
              <a:t> </a:t>
            </a:r>
            <a:r>
              <a:rPr lang="fr-FR" dirty="0" err="1" smtClean="0">
                <a:latin typeface="Arial" charset="0"/>
                <a:ea typeface="MS PGothic" charset="0"/>
              </a:rPr>
              <a:t>task</a:t>
            </a:r>
            <a:r>
              <a:rPr lang="fr-FR" dirty="0" smtClean="0">
                <a:latin typeface="Arial" charset="0"/>
                <a:ea typeface="MS PGothic" charset="0"/>
              </a:rPr>
              <a:t> force</a:t>
            </a:r>
          </a:p>
          <a:p>
            <a:r>
              <a:rPr lang="fr-FR" dirty="0" smtClean="0">
                <a:latin typeface="Arial" charset="0"/>
                <a:ea typeface="MS PGothic" charset="0"/>
              </a:rPr>
              <a:t>•	 Manque d’harmonisation des processus d’élaboration des lois et politiques (projet de loi sur les procédures d’expulsion et de réinstallation, projet de loi sur les terres communautaires etc. en discussion parallèle)</a:t>
            </a:r>
          </a:p>
          <a:p>
            <a:endParaRPr lang="it-IT" dirty="0" smtClean="0">
              <a:latin typeface="Arial" charset="0"/>
              <a:ea typeface="MS PGothic" charset="0"/>
            </a:endParaRPr>
          </a:p>
          <a:p>
            <a:r>
              <a:rPr lang="it-IT" dirty="0" smtClean="0">
                <a:latin typeface="Arial" charset="0"/>
                <a:ea typeface="MS PGothic" charset="0"/>
              </a:rPr>
              <a:t> </a:t>
            </a:r>
            <a:endParaRPr lang="it-IT" dirty="0">
              <a:latin typeface="Arial" charset="0"/>
              <a:ea typeface="MS PGothic" charset="0"/>
            </a:endParaRPr>
          </a:p>
        </p:txBody>
      </p:sp>
    </p:spTree>
    <p:extLst>
      <p:ext uri="{BB962C8B-B14F-4D97-AF65-F5344CB8AC3E}">
        <p14:creationId xmlns:p14="http://schemas.microsoft.com/office/powerpoint/2010/main" val="4224998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Suivre et évaluer la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de l’instrument national répond à deux objectifs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primordiaux :</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1. Mesurer les progrès : il est important de mesurer les progrès accomplis dans la</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de l’instrument et d’en estimer l’impact sur les PDI. L’évaluation</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des progrès est également importante pour les bailleurs afin de les convaincre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de poursuivre leur soutien aux activités de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2. Signaler promptement les obstacles et les manques : au cours de la mise en</a:t>
            </a:r>
          </a:p>
          <a:p>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les obstacles et les manques peuvent constituer un problème et s’avérer</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couteux s’ils ne sont pas détectés et corrigés aussitôt.</a:t>
            </a:r>
          </a:p>
          <a:p>
            <a:endParaRPr lang="it-IT" altLang="fr-FR" sz="1200" b="0" i="0" u="none" strike="noStrike" kern="1200" baseline="0" dirty="0" smtClean="0">
              <a:solidFill>
                <a:schemeClr val="tx1"/>
              </a:solidFill>
              <a:latin typeface="Arial" charset="0"/>
              <a:ea typeface="MS PGothic" panose="020B0600070205080204" pitchFamily="34" charset="-128"/>
              <a:cs typeface="MS PGothic" charset="0"/>
            </a:endParaRP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Un plan de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peut aider à mesurer les progrès et à signaler les</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obstacles et les manques. En vue de maximiser son potentiel, un plan de mise en</a:t>
            </a:r>
          </a:p>
          <a:p>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 devrait prévoir clairement un organe doté de l’expertise et de l’expérience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requises, établir un calendrier de suivi. Il devrait également exiger du point focal</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institutionnel désigné au plan national d’organiser régulièrement, ou en cas de</a:t>
            </a:r>
          </a:p>
          <a:p>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besoin, des réunions pour faire le point sur l’avancement de la mise en </a:t>
            </a:r>
            <a:r>
              <a:rPr lang="fr-FR" sz="1200" b="0" i="0" u="none" strike="noStrike" kern="1200" baseline="0" dirty="0" err="1" smtClean="0">
                <a:solidFill>
                  <a:schemeClr val="tx1"/>
                </a:solidFill>
                <a:latin typeface="Arial" pitchFamily="34" charset="0"/>
                <a:ea typeface="MS PGothic" panose="020B0600070205080204" pitchFamily="34" charset="-128"/>
                <a:cs typeface="MS PGothic" charset="0"/>
              </a:rPr>
              <a:t>oeuvre</a:t>
            </a:r>
            <a:r>
              <a:rPr lang="fr-FR" sz="1200" b="0" i="0" u="none" strike="noStrike" kern="1200" baseline="0" dirty="0" smtClean="0">
                <a:solidFill>
                  <a:schemeClr val="tx1"/>
                </a:solidFill>
                <a:latin typeface="Arial" pitchFamily="34" charset="0"/>
                <a:ea typeface="MS PGothic" panose="020B0600070205080204" pitchFamily="34" charset="-128"/>
                <a:cs typeface="MS PGothic" charset="0"/>
              </a:rPr>
              <a:t>.</a:t>
            </a:r>
            <a:endParaRPr lang="fr-FR" altLang="fr-FR" sz="1200" b="0" i="0" u="none" strike="noStrike" kern="1200" baseline="0" dirty="0" smtClean="0">
              <a:solidFill>
                <a:schemeClr val="tx1"/>
              </a:solidFill>
              <a:latin typeface="Arial" pitchFamily="34" charset="0"/>
              <a:ea typeface="MS PGothic" panose="020B0600070205080204" pitchFamily="34" charset="-128"/>
              <a:cs typeface="MS PGothic"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9</a:t>
            </a:fld>
            <a:endParaRPr lang="it-IT" sz="1200"/>
          </a:p>
        </p:txBody>
      </p:sp>
    </p:spTree>
    <p:extLst>
      <p:ext uri="{BB962C8B-B14F-4D97-AF65-F5344CB8AC3E}">
        <p14:creationId xmlns:p14="http://schemas.microsoft.com/office/powerpoint/2010/main" val="1766523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9535DC-B201-DC44-B905-E223299526C2}" type="slidenum">
              <a:rPr lang="en-GB"/>
              <a:pPr>
                <a:defRPr/>
              </a:pPr>
              <a:t>‹#›</a:t>
            </a:fld>
            <a:endParaRPr lang="en-GB"/>
          </a:p>
        </p:txBody>
      </p:sp>
    </p:spTree>
    <p:extLst>
      <p:ext uri="{BB962C8B-B14F-4D97-AF65-F5344CB8AC3E}">
        <p14:creationId xmlns:p14="http://schemas.microsoft.com/office/powerpoint/2010/main" val="1414245876"/>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CC699F3-2D9C-3C45-B559-3EA6717F22AD}" type="slidenum">
              <a:rPr lang="en-GB"/>
              <a:pPr>
                <a:defRPr/>
              </a:pPr>
              <a:t>‹#›</a:t>
            </a:fld>
            <a:endParaRPr lang="en-GB"/>
          </a:p>
        </p:txBody>
      </p:sp>
    </p:spTree>
    <p:extLst>
      <p:ext uri="{BB962C8B-B14F-4D97-AF65-F5344CB8AC3E}">
        <p14:creationId xmlns:p14="http://schemas.microsoft.com/office/powerpoint/2010/main" val="3709962958"/>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69860733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331133098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417272597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21F00D-C0E8-2E4E-8258-954C6740E0EC}" type="slidenum">
              <a:rPr lang="en-GB"/>
              <a:pPr>
                <a:defRPr/>
              </a:pPr>
              <a:t>‹#›</a:t>
            </a:fld>
            <a:endParaRPr lang="en-GB"/>
          </a:p>
        </p:txBody>
      </p:sp>
    </p:spTree>
    <p:extLst>
      <p:ext uri="{BB962C8B-B14F-4D97-AF65-F5344CB8AC3E}">
        <p14:creationId xmlns:p14="http://schemas.microsoft.com/office/powerpoint/2010/main" val="111915762"/>
      </p:ext>
    </p:extLst>
  </p:cSld>
  <p:clrMapOvr>
    <a:masterClrMapping/>
  </p:clrMapOvr>
  <p:transition xmlns:p14="http://schemas.microsoft.com/office/powerpoint/2010/mai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92EBB1-32CE-0E45-A931-3CFDE70A6991}" type="slidenum">
              <a:rPr lang="en-GB"/>
              <a:pPr>
                <a:defRPr/>
              </a:pPr>
              <a:t>‹#›</a:t>
            </a:fld>
            <a:endParaRPr lang="en-GB"/>
          </a:p>
        </p:txBody>
      </p:sp>
    </p:spTree>
    <p:extLst>
      <p:ext uri="{BB962C8B-B14F-4D97-AF65-F5344CB8AC3E}">
        <p14:creationId xmlns:p14="http://schemas.microsoft.com/office/powerpoint/2010/main" val="2497043706"/>
      </p:ext>
    </p:extLst>
  </p:cSld>
  <p:clrMapOvr>
    <a:masterClrMapping/>
  </p:clrMapOvr>
  <p:transition xmlns:p14="http://schemas.microsoft.com/office/powerpoint/2010/mai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1C4FE4EF-86EC-FB40-895E-98DBFA32C14C}" type="slidenum">
              <a:rPr lang="en-US"/>
              <a:pPr>
                <a:defRPr/>
              </a:pPr>
              <a:t>‹#›</a:t>
            </a:fld>
            <a:endParaRPr lang="en-US"/>
          </a:p>
        </p:txBody>
      </p:sp>
    </p:spTree>
    <p:extLst>
      <p:ext uri="{BB962C8B-B14F-4D97-AF65-F5344CB8AC3E}">
        <p14:creationId xmlns:p14="http://schemas.microsoft.com/office/powerpoint/2010/main" val="2812814165"/>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C58C2209-30BA-6341-BC18-C7500D70D89E}" type="datetimeFigureOut">
              <a:rPr lang="en-US"/>
              <a:pPr>
                <a:defRPr/>
              </a:pPr>
              <a:t>29/01/16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EF0F99-AB08-314F-8C82-3EC69606DCC1}" type="slidenum">
              <a:rPr lang="en-GB"/>
              <a:pPr>
                <a:defRPr/>
              </a:pPr>
              <a:t>‹#›</a:t>
            </a:fld>
            <a:endParaRPr lang="en-GB"/>
          </a:p>
        </p:txBody>
      </p:sp>
    </p:spTree>
    <p:extLst>
      <p:ext uri="{BB962C8B-B14F-4D97-AF65-F5344CB8AC3E}">
        <p14:creationId xmlns:p14="http://schemas.microsoft.com/office/powerpoint/2010/main" val="373426118"/>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246266305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78164A-8E63-0448-BF56-7D0FCF211A0C}" type="datetimeFigureOut">
              <a:rPr lang="en-US"/>
              <a:pPr>
                <a:defRPr/>
              </a:pPr>
              <a:t>29/01/16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0C6BB5-3DF0-7845-A808-E18422EDBB4B}" type="slidenum">
              <a:rPr lang="en-GB"/>
              <a:pPr>
                <a:defRPr/>
              </a:pPr>
              <a:t>‹#›</a:t>
            </a:fld>
            <a:endParaRPr lang="en-GB"/>
          </a:p>
        </p:txBody>
      </p:sp>
    </p:spTree>
    <p:extLst>
      <p:ext uri="{BB962C8B-B14F-4D97-AF65-F5344CB8AC3E}">
        <p14:creationId xmlns:p14="http://schemas.microsoft.com/office/powerpoint/2010/main" val="3043674269"/>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85C7907-0434-5744-BEFF-2C6C8C947F3B}" type="slidenum">
              <a:rPr lang="en-GB"/>
              <a:pPr>
                <a:defRPr/>
              </a:pPr>
              <a:t>‹#›</a:t>
            </a:fld>
            <a:endParaRPr lang="en-GB"/>
          </a:p>
        </p:txBody>
      </p:sp>
    </p:spTree>
    <p:extLst>
      <p:ext uri="{BB962C8B-B14F-4D97-AF65-F5344CB8AC3E}">
        <p14:creationId xmlns:p14="http://schemas.microsoft.com/office/powerpoint/2010/main" val="1860329904"/>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FF808572-4905-134A-A5E2-A09EF1D25201}" type="slidenum">
              <a:rPr lang="en-GB"/>
              <a:pPr>
                <a:defRPr/>
              </a:pPr>
              <a:t>‹#›</a:t>
            </a:fld>
            <a:endParaRPr lang="en-GB"/>
          </a:p>
        </p:txBody>
      </p:sp>
    </p:spTree>
    <p:extLst>
      <p:ext uri="{BB962C8B-B14F-4D97-AF65-F5344CB8AC3E}">
        <p14:creationId xmlns:p14="http://schemas.microsoft.com/office/powerpoint/2010/main" val="285852149"/>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C4D6868A-2C72-BB4A-A2D4-336CE4FC1F15}" type="slidenum">
              <a:rPr lang="en-GB"/>
              <a:pPr>
                <a:defRPr/>
              </a:pPr>
              <a:t>‹#›</a:t>
            </a:fld>
            <a:endParaRPr lang="en-GB"/>
          </a:p>
        </p:txBody>
      </p:sp>
    </p:spTree>
    <p:extLst>
      <p:ext uri="{BB962C8B-B14F-4D97-AF65-F5344CB8AC3E}">
        <p14:creationId xmlns:p14="http://schemas.microsoft.com/office/powerpoint/2010/main" val="3083211467"/>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7970F9-34F5-7449-A811-E770B6484FA8}" type="datetimeFigureOut">
              <a:rPr lang="en-US"/>
              <a:pPr>
                <a:defRPr/>
              </a:pPr>
              <a:t>29/01/16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B45157E-9615-7641-BFCB-6E6582FC5A15}" type="slidenum">
              <a:rPr lang="en-GB"/>
              <a:pPr>
                <a:defRPr/>
              </a:pPr>
              <a:t>‹#›</a:t>
            </a:fld>
            <a:endParaRPr lang="en-GB"/>
          </a:p>
        </p:txBody>
      </p:sp>
    </p:spTree>
    <p:extLst>
      <p:ext uri="{BB962C8B-B14F-4D97-AF65-F5344CB8AC3E}">
        <p14:creationId xmlns:p14="http://schemas.microsoft.com/office/powerpoint/2010/main" val="891627860"/>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85237C92-23E7-E54B-94CA-8D2315EBC75B}" type="slidenum">
              <a:rPr lang="en-GB"/>
              <a:pPr>
                <a:defRPr/>
              </a:pPr>
              <a:t>‹#›</a:t>
            </a:fld>
            <a:endParaRPr lang="en-GB"/>
          </a:p>
        </p:txBody>
      </p:sp>
    </p:spTree>
    <p:extLst>
      <p:ext uri="{BB962C8B-B14F-4D97-AF65-F5344CB8AC3E}">
        <p14:creationId xmlns:p14="http://schemas.microsoft.com/office/powerpoint/2010/main" val="3481637162"/>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48165386-4417-D543-8837-FD377B1EB157}" type="datetimeFigureOut">
              <a:rPr lang="it-IT"/>
              <a:pPr>
                <a:defRPr/>
              </a:pPr>
              <a:t>29/01/16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A07EE25A-C4D1-884D-80E5-13B2CBA3893A}" type="slidenum">
              <a:rPr lang="it-IT"/>
              <a:pPr>
                <a:defRPr/>
              </a:pPr>
              <a:t>‹#›</a:t>
            </a:fld>
            <a:endParaRPr lang="it-IT"/>
          </a:p>
        </p:txBody>
      </p:sp>
      <p:sp>
        <p:nvSpPr>
          <p:cNvPr id="7" name="Rectangle 6"/>
          <p:cNvSpPr/>
          <p:nvPr/>
        </p:nvSpPr>
        <p:spPr>
          <a:xfrm>
            <a:off x="914400" y="-243408"/>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990854"/>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7B3E228D-C921-E74E-BE25-2E1512FBFA53}" type="slidenum">
              <a:rPr lang="en-GB" sz="900" smtClean="0">
                <a:solidFill>
                  <a:srgbClr val="898989"/>
                </a:solidFill>
                <a:latin typeface="Calibri" charset="0"/>
              </a:rPr>
              <a:pPr algn="r" eaLnBrk="1" hangingPunct="1">
                <a:defRPr/>
              </a:pPr>
              <a:t>‹#›</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83" r:id="rId1"/>
    <p:sldLayoutId id="2147485684" r:id="rId2"/>
    <p:sldLayoutId id="2147485685" r:id="rId3"/>
    <p:sldLayoutId id="2147485686" r:id="rId4"/>
    <p:sldLayoutId id="2147485687" r:id="rId5"/>
    <p:sldLayoutId id="2147485688" r:id="rId6"/>
    <p:sldLayoutId id="2147485689" r:id="rId7"/>
    <p:sldLayoutId id="2147485690" r:id="rId8"/>
    <p:sldLayoutId id="2147485691" r:id="rId9"/>
    <p:sldLayoutId id="2147485692" r:id="rId10"/>
    <p:sldLayoutId id="2147485693" r:id="rId11"/>
    <p:sldLayoutId id="2147485694" r:id="rId12"/>
    <p:sldLayoutId id="2147485695" r:id="rId13"/>
    <p:sldLayoutId id="2147485696" r:id="rId14"/>
    <p:sldLayoutId id="2147485697" r:id="rId15"/>
    <p:sldLayoutId id="2147485698" r:id="rId16"/>
  </p:sldLayoutIdLst>
  <p:transition xmlns:p14="http://schemas.microsoft.com/office/powerpoint/2010/main" spd="slow">
    <p:push dir="u"/>
  </p:transitio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w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pn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smtClean="0">
                <a:latin typeface="Century Gothic" charset="0"/>
                <a:ea typeface="MS PGothic" charset="0"/>
                <a:cs typeface="MS PGothic" charset="0"/>
              </a:rPr>
              <a:t>Mise en </a:t>
            </a:r>
            <a:r>
              <a:rPr lang="fr-FR" b="1" dirty="0" err="1" smtClean="0">
                <a:latin typeface="Century Gothic" charset="0"/>
                <a:ea typeface="MS PGothic" charset="0"/>
                <a:cs typeface="MS PGothic" charset="0"/>
              </a:rPr>
              <a:t>oeuvre</a:t>
            </a:r>
            <a:r>
              <a:rPr lang="fr-FR" b="1" dirty="0" smtClean="0">
                <a:latin typeface="Century Gothic" charset="0"/>
                <a:ea typeface="MS PGothic" charset="0"/>
                <a:cs typeface="MS PGothic" charset="0"/>
              </a:rPr>
              <a:t> </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olo 28"/>
          <p:cNvSpPr>
            <a:spLocks noGrp="1"/>
          </p:cNvSpPr>
          <p:nvPr>
            <p:ph type="title"/>
          </p:nvPr>
        </p:nvSpPr>
        <p:spPr>
          <a:xfrm>
            <a:off x="457200" y="0"/>
            <a:ext cx="8229600" cy="1268413"/>
          </a:xfrm>
        </p:spPr>
        <p:txBody>
          <a:bodyPr/>
          <a:lstStyle/>
          <a:p>
            <a:pPr eaLnBrk="1" hangingPunct="1"/>
            <a:r>
              <a:rPr lang="it-IT" sz="3600" b="1">
                <a:latin typeface="Calibri" charset="0"/>
                <a:ea typeface="MS PGothic" charset="0"/>
              </a:rPr>
              <a:t>Conclusions</a:t>
            </a:r>
          </a:p>
        </p:txBody>
      </p:sp>
      <p:sp>
        <p:nvSpPr>
          <p:cNvPr id="25604" name="Segnaposto contenuto 29"/>
          <p:cNvSpPr>
            <a:spLocks noGrp="1"/>
          </p:cNvSpPr>
          <p:nvPr>
            <p:ph sz="half" idx="2"/>
          </p:nvPr>
        </p:nvSpPr>
        <p:spPr>
          <a:xfrm>
            <a:off x="323850" y="1700808"/>
            <a:ext cx="8352606" cy="4608511"/>
          </a:xfrm>
        </p:spPr>
        <p:txBody>
          <a:bodyPr>
            <a:normAutofit/>
          </a:bodyPr>
          <a:lstStyle/>
          <a:p>
            <a:pPr lvl="0" eaLnBrk="1" hangingPunct="1">
              <a:buFont typeface="Wingdings" charset="2"/>
              <a:buChar char="§"/>
            </a:pPr>
            <a:r>
              <a:rPr lang="fr-FR" sz="2400" dirty="0"/>
              <a:t>La mise en œuvre suit normalement l’adoption d’une loi ou d’une politique sur le déplacement interne </a:t>
            </a:r>
            <a:endParaRPr lang="fr-FR" sz="1600" dirty="0"/>
          </a:p>
          <a:p>
            <a:pPr lvl="0" eaLnBrk="1" hangingPunct="1">
              <a:buFont typeface="Wingdings" charset="2"/>
              <a:buChar char="§"/>
            </a:pPr>
            <a:r>
              <a:rPr lang="fr-FR" sz="2400" dirty="0"/>
              <a:t>Elle requière planification, coordination et un instrument orienté vers l’action </a:t>
            </a:r>
            <a:endParaRPr lang="fr-FR" sz="1600" dirty="0"/>
          </a:p>
          <a:p>
            <a:pPr lvl="0" eaLnBrk="1" hangingPunct="1">
              <a:buFont typeface="Wingdings" charset="2"/>
              <a:buChar char="§"/>
            </a:pPr>
            <a:r>
              <a:rPr lang="fr-FR" sz="2400" dirty="0"/>
              <a:t>Elle a des dimensions </a:t>
            </a:r>
            <a:r>
              <a:rPr lang="fr-FR" sz="2400" dirty="0" smtClean="0"/>
              <a:t>variées : soutien politique, coordination efficace, engagement financier </a:t>
            </a:r>
          </a:p>
          <a:p>
            <a:pPr lvl="0" eaLnBrk="1" hangingPunct="1">
              <a:buFont typeface="Wingdings" charset="2"/>
              <a:buChar char="§"/>
            </a:pPr>
            <a:r>
              <a:rPr lang="fr-FR" sz="2400" dirty="0"/>
              <a:t>Elle requière une surveillance et une évaluation </a:t>
            </a:r>
            <a:r>
              <a:rPr lang="fr-FR" sz="2400" dirty="0" smtClean="0"/>
              <a:t>systématique et le développement d’outils adéquates </a:t>
            </a:r>
            <a:endParaRPr lang="fr-FR" sz="1600" dirty="0"/>
          </a:p>
        </p:txBody>
      </p:sp>
    </p:spTree>
    <p:extLst>
      <p:ext uri="{BB962C8B-B14F-4D97-AF65-F5344CB8AC3E}">
        <p14:creationId xmlns:p14="http://schemas.microsoft.com/office/powerpoint/2010/main" val="374205344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fade">
                                      <p:cBhvr>
                                        <p:cTn id="7" dur="1000"/>
                                        <p:tgtEl>
                                          <p:spTgt spid="25604">
                                            <p:txEl>
                                              <p:pRg st="0" end="0"/>
                                            </p:txEl>
                                          </p:spTgt>
                                        </p:tgtEl>
                                      </p:cBhvr>
                                    </p:animEffect>
                                    <p:anim calcmode="lin" valueType="num">
                                      <p:cBhvr>
                                        <p:cTn id="8" dur="1000" fill="hold"/>
                                        <p:tgtEl>
                                          <p:spTgt spid="2560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604">
                                            <p:txEl>
                                              <p:pRg st="1" end="1"/>
                                            </p:txEl>
                                          </p:spTgt>
                                        </p:tgtEl>
                                        <p:attrNameLst>
                                          <p:attrName>style.visibility</p:attrName>
                                        </p:attrNameLst>
                                      </p:cBhvr>
                                      <p:to>
                                        <p:strVal val="visible"/>
                                      </p:to>
                                    </p:set>
                                    <p:animEffect transition="in" filter="fade">
                                      <p:cBhvr>
                                        <p:cTn id="14" dur="1000"/>
                                        <p:tgtEl>
                                          <p:spTgt spid="25604">
                                            <p:txEl>
                                              <p:pRg st="1" end="1"/>
                                            </p:txEl>
                                          </p:spTgt>
                                        </p:tgtEl>
                                      </p:cBhvr>
                                    </p:animEffect>
                                    <p:anim calcmode="lin" valueType="num">
                                      <p:cBhvr>
                                        <p:cTn id="15" dur="1000" fill="hold"/>
                                        <p:tgtEl>
                                          <p:spTgt spid="2560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604">
                                            <p:txEl>
                                              <p:pRg st="2" end="2"/>
                                            </p:txEl>
                                          </p:spTgt>
                                        </p:tgtEl>
                                        <p:attrNameLst>
                                          <p:attrName>style.visibility</p:attrName>
                                        </p:attrNameLst>
                                      </p:cBhvr>
                                      <p:to>
                                        <p:strVal val="visible"/>
                                      </p:to>
                                    </p:set>
                                    <p:animEffect transition="in" filter="fade">
                                      <p:cBhvr>
                                        <p:cTn id="21" dur="1000"/>
                                        <p:tgtEl>
                                          <p:spTgt spid="25604">
                                            <p:txEl>
                                              <p:pRg st="2" end="2"/>
                                            </p:txEl>
                                          </p:spTgt>
                                        </p:tgtEl>
                                      </p:cBhvr>
                                    </p:animEffect>
                                    <p:anim calcmode="lin" valueType="num">
                                      <p:cBhvr>
                                        <p:cTn id="22" dur="1000" fill="hold"/>
                                        <p:tgtEl>
                                          <p:spTgt spid="2560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604">
                                            <p:txEl>
                                              <p:pRg st="3" end="3"/>
                                            </p:txEl>
                                          </p:spTgt>
                                        </p:tgtEl>
                                        <p:attrNameLst>
                                          <p:attrName>style.visibility</p:attrName>
                                        </p:attrNameLst>
                                      </p:cBhvr>
                                      <p:to>
                                        <p:strVal val="visible"/>
                                      </p:to>
                                    </p:set>
                                    <p:animEffect transition="in" filter="fade">
                                      <p:cBhvr>
                                        <p:cTn id="28" dur="1000"/>
                                        <p:tgtEl>
                                          <p:spTgt spid="25604">
                                            <p:txEl>
                                              <p:pRg st="3" end="3"/>
                                            </p:txEl>
                                          </p:spTgt>
                                        </p:tgtEl>
                                      </p:cBhvr>
                                    </p:animEffect>
                                    <p:anim calcmode="lin" valueType="num">
                                      <p:cBhvr>
                                        <p:cTn id="29" dur="1000" fill="hold"/>
                                        <p:tgtEl>
                                          <p:spTgt spid="2560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60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250825" y="274638"/>
            <a:ext cx="8435975" cy="922337"/>
          </a:xfrm>
        </p:spPr>
        <p:txBody>
          <a:bodyPr/>
          <a:lstStyle/>
          <a:p>
            <a:pPr eaLnBrk="1" hangingPunct="1"/>
            <a:r>
              <a:rPr lang="fr-CH" sz="2800" b="1" dirty="0" smtClean="0">
                <a:latin typeface="Century Gothic" charset="0"/>
                <a:ea typeface="MS PGothic" charset="0"/>
                <a:cs typeface="MS PGothic" charset="0"/>
              </a:rPr>
              <a:t>Checklist</a:t>
            </a:r>
            <a:endParaRPr lang="fr-CH" sz="2800" b="1" dirty="0">
              <a:latin typeface="Century Gothic" charset="0"/>
              <a:ea typeface="MS PGothic" charset="0"/>
              <a:cs typeface="MS PGothic" charset="0"/>
            </a:endParaRPr>
          </a:p>
        </p:txBody>
      </p:sp>
      <p:sp>
        <p:nvSpPr>
          <p:cNvPr id="47106" name="Content Placeholder 2"/>
          <p:cNvSpPr>
            <a:spLocks noGrp="1"/>
          </p:cNvSpPr>
          <p:nvPr>
            <p:ph idx="1"/>
          </p:nvPr>
        </p:nvSpPr>
        <p:spPr>
          <a:xfrm>
            <a:off x="323528" y="1700213"/>
            <a:ext cx="7848872" cy="4393083"/>
          </a:xfrm>
        </p:spPr>
        <p:txBody>
          <a:bodyPr/>
          <a:lstStyle/>
          <a:p>
            <a:pPr eaLnBrk="1" hangingPunct="1">
              <a:buFont typeface="Wingdings" charset="2"/>
              <a:buChar char="§"/>
              <a:defRPr/>
            </a:pPr>
            <a:r>
              <a:rPr lang="en-US" sz="2800" dirty="0" err="1" smtClean="0"/>
              <a:t>Planifier</a:t>
            </a:r>
            <a:r>
              <a:rPr lang="en-US" sz="2800" dirty="0" smtClean="0"/>
              <a:t> et </a:t>
            </a:r>
            <a:r>
              <a:rPr lang="en-US" sz="2800" dirty="0" err="1" smtClean="0"/>
              <a:t>coordonner</a:t>
            </a:r>
            <a:r>
              <a:rPr lang="en-US" sz="2800" dirty="0" smtClean="0"/>
              <a:t> la </a:t>
            </a:r>
            <a:r>
              <a:rPr lang="en-US" sz="2800" dirty="0" err="1" smtClean="0"/>
              <a:t>mise</a:t>
            </a:r>
            <a:r>
              <a:rPr lang="en-US" sz="2800" dirty="0" smtClean="0"/>
              <a:t> </a:t>
            </a:r>
            <a:r>
              <a:rPr lang="en-US" sz="2800" dirty="0" err="1" smtClean="0"/>
              <a:t>en</a:t>
            </a:r>
            <a:r>
              <a:rPr lang="en-US" sz="2800" dirty="0" smtClean="0"/>
              <a:t> oeuvre</a:t>
            </a:r>
            <a:endParaRPr lang="en-US" sz="2800" dirty="0"/>
          </a:p>
          <a:p>
            <a:pPr eaLnBrk="1" hangingPunct="1">
              <a:buFont typeface="Wingdings" charset="2"/>
              <a:buChar char="§"/>
              <a:defRPr/>
            </a:pPr>
            <a:r>
              <a:rPr lang="en-US" sz="2800" dirty="0" err="1" smtClean="0"/>
              <a:t>Prendre</a:t>
            </a:r>
            <a:r>
              <a:rPr lang="en-US" sz="2800" dirty="0" smtClean="0"/>
              <a:t> des initiatives pour </a:t>
            </a:r>
            <a:r>
              <a:rPr lang="en-US" sz="2800" dirty="0" err="1" smtClean="0"/>
              <a:t>améliorer</a:t>
            </a:r>
            <a:r>
              <a:rPr lang="en-US" sz="2800" dirty="0" smtClean="0"/>
              <a:t> la </a:t>
            </a:r>
            <a:r>
              <a:rPr lang="en-US" sz="2800" dirty="0" err="1" smtClean="0"/>
              <a:t>connaissance</a:t>
            </a:r>
            <a:r>
              <a:rPr lang="en-US" sz="2800" dirty="0" smtClean="0"/>
              <a:t> et les </a:t>
            </a:r>
            <a:r>
              <a:rPr lang="en-US" sz="2800" dirty="0" err="1" smtClean="0"/>
              <a:t>capacités</a:t>
            </a:r>
            <a:r>
              <a:rPr lang="en-US" sz="2800" dirty="0" smtClean="0"/>
              <a:t> sur le </a:t>
            </a:r>
            <a:r>
              <a:rPr lang="en-US" sz="2800" dirty="0" err="1" smtClean="0"/>
              <a:t>déplacement</a:t>
            </a:r>
            <a:r>
              <a:rPr lang="en-US" sz="2800" dirty="0" smtClean="0"/>
              <a:t> </a:t>
            </a:r>
            <a:r>
              <a:rPr lang="en-US" sz="2800" dirty="0" err="1" smtClean="0"/>
              <a:t>en</a:t>
            </a:r>
            <a:r>
              <a:rPr lang="en-US" sz="2800" dirty="0" smtClean="0"/>
              <a:t> general et sur </a:t>
            </a:r>
            <a:r>
              <a:rPr lang="en-US" sz="2800" dirty="0" err="1" smtClean="0"/>
              <a:t>l’instrument</a:t>
            </a:r>
            <a:r>
              <a:rPr lang="en-US" sz="2800" dirty="0" smtClean="0"/>
              <a:t> national </a:t>
            </a:r>
            <a:r>
              <a:rPr lang="en-US" sz="2800" dirty="0" err="1" smtClean="0"/>
              <a:t>en</a:t>
            </a:r>
            <a:r>
              <a:rPr lang="en-US" sz="2800" dirty="0" smtClean="0"/>
              <a:t> </a:t>
            </a:r>
            <a:r>
              <a:rPr lang="en-US" sz="2800" dirty="0" err="1" smtClean="0"/>
              <a:t>particulier</a:t>
            </a:r>
            <a:r>
              <a:rPr lang="en-US" sz="2800" dirty="0" smtClean="0"/>
              <a:t> </a:t>
            </a:r>
          </a:p>
          <a:p>
            <a:pPr eaLnBrk="1" hangingPunct="1">
              <a:buFont typeface="Wingdings" charset="2"/>
              <a:buChar char="§"/>
              <a:defRPr/>
            </a:pPr>
            <a:r>
              <a:rPr lang="en-US" sz="2800" dirty="0" err="1" smtClean="0"/>
              <a:t>Surveiller</a:t>
            </a:r>
            <a:r>
              <a:rPr lang="en-US" sz="2800" dirty="0" smtClean="0"/>
              <a:t> et </a:t>
            </a:r>
            <a:r>
              <a:rPr lang="en-US" sz="2800" dirty="0" err="1" smtClean="0"/>
              <a:t>évaluer</a:t>
            </a:r>
            <a:endParaRPr lang="fr-CH" sz="2800" dirty="0"/>
          </a:p>
        </p:txBody>
      </p:sp>
      <p:pic>
        <p:nvPicPr>
          <p:cNvPr id="4" name="Picture 2" descr="C:\Users\jacopo.giorgi\AppData\Local\Microsoft\Windows\Temporary Internet Files\Content.IE5\U0JMT0WT\MC900297177[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84169" y="3933056"/>
            <a:ext cx="1723430"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0825" y="0"/>
            <a:ext cx="8510588" cy="1254125"/>
          </a:xfrm>
        </p:spPr>
        <p:txBody>
          <a:bodyPr/>
          <a:lstStyle/>
          <a:p>
            <a:pPr eaLnBrk="1" hangingPunct="1"/>
            <a:r>
              <a:rPr lang="fr-CH" sz="2800" b="1" dirty="0" smtClean="0">
                <a:latin typeface="Century Gothic"/>
                <a:ea typeface="MS PGothic" charset="0"/>
                <a:cs typeface="Century Gothic"/>
              </a:rPr>
              <a:t>‘It </a:t>
            </a:r>
            <a:r>
              <a:rPr lang="fr-CH" sz="2800" b="1" dirty="0" err="1" smtClean="0">
                <a:latin typeface="Century Gothic"/>
                <a:ea typeface="MS PGothic" charset="0"/>
                <a:cs typeface="Century Gothic"/>
              </a:rPr>
              <a:t>ain’t</a:t>
            </a:r>
            <a:r>
              <a:rPr lang="fr-CH" sz="2800" b="1" dirty="0" smtClean="0">
                <a:latin typeface="Century Gothic"/>
                <a:ea typeface="MS PGothic" charset="0"/>
                <a:cs typeface="Century Gothic"/>
              </a:rPr>
              <a:t> over till </a:t>
            </a:r>
            <a:r>
              <a:rPr lang="fr-CH" sz="2800" b="1" dirty="0">
                <a:latin typeface="Century Gothic"/>
                <a:ea typeface="MS PGothic" charset="0"/>
                <a:cs typeface="Century Gothic"/>
              </a:rPr>
              <a:t>it’s over’ </a:t>
            </a:r>
            <a:br>
              <a:rPr lang="fr-CH" sz="2800" b="1" dirty="0">
                <a:latin typeface="Century Gothic"/>
                <a:ea typeface="MS PGothic" charset="0"/>
                <a:cs typeface="Century Gothic"/>
              </a:rPr>
            </a:br>
            <a:r>
              <a:rPr lang="fr-CH" sz="2800" b="1" dirty="0">
                <a:latin typeface="Century Gothic"/>
                <a:ea typeface="MS PGothic" charset="0"/>
                <a:cs typeface="Century Gothic"/>
              </a:rPr>
              <a:t>… and even then, it’s not over either!</a:t>
            </a:r>
          </a:p>
        </p:txBody>
      </p:sp>
      <p:sp>
        <p:nvSpPr>
          <p:cNvPr id="3" name="Content Placeholder 2"/>
          <p:cNvSpPr>
            <a:spLocks noGrp="1"/>
          </p:cNvSpPr>
          <p:nvPr>
            <p:ph idx="1"/>
          </p:nvPr>
        </p:nvSpPr>
        <p:spPr>
          <a:xfrm>
            <a:off x="323850" y="1412875"/>
            <a:ext cx="8496622" cy="5256213"/>
          </a:xfrm>
        </p:spPr>
        <p:txBody>
          <a:bodyPr/>
          <a:lstStyle/>
          <a:p>
            <a:pPr marL="0" indent="0" eaLnBrk="1" hangingPunct="1">
              <a:buFontTx/>
              <a:buNone/>
            </a:pPr>
            <a:r>
              <a:rPr lang="fr-CH" sz="2200" b="1" dirty="0" smtClean="0">
                <a:latin typeface="Century Gothic"/>
                <a:ea typeface="MS PGothic" charset="0"/>
                <a:cs typeface="Century Gothic"/>
              </a:rPr>
              <a:t>La mise en œuvre </a:t>
            </a:r>
            <a:r>
              <a:rPr lang="fr-CH" sz="2200" dirty="0" smtClean="0">
                <a:latin typeface="Century Gothic"/>
                <a:ea typeface="MS PGothic" charset="0"/>
                <a:cs typeface="Century Gothic"/>
              </a:rPr>
              <a:t>c’est : </a:t>
            </a:r>
            <a:endParaRPr lang="fr-CH" sz="2200" dirty="0">
              <a:latin typeface="Century Gothic"/>
              <a:ea typeface="MS PGothic" charset="0"/>
              <a:cs typeface="Century Gothic"/>
            </a:endParaRPr>
          </a:p>
          <a:p>
            <a:pPr eaLnBrk="1" hangingPunct="1">
              <a:buFont typeface="Wingdings" charset="2"/>
              <a:buChar char="§"/>
            </a:pPr>
            <a:r>
              <a:rPr lang="fr-CH" sz="2200" dirty="0" smtClean="0">
                <a:latin typeface="Century Gothic"/>
                <a:ea typeface="MS PGothic" charset="0"/>
                <a:cs typeface="Century Gothic"/>
              </a:rPr>
              <a:t>La </a:t>
            </a:r>
            <a:r>
              <a:rPr lang="fr-CH" sz="2200" b="1" dirty="0" smtClean="0">
                <a:latin typeface="Century Gothic"/>
                <a:ea typeface="MS PGothic" charset="0"/>
                <a:cs typeface="Century Gothic"/>
              </a:rPr>
              <a:t>réalisation des objectifs </a:t>
            </a:r>
            <a:r>
              <a:rPr lang="fr-CH" sz="2200" dirty="0" smtClean="0">
                <a:latin typeface="Century Gothic"/>
                <a:ea typeface="MS PGothic" charset="0"/>
                <a:cs typeface="Century Gothic"/>
              </a:rPr>
              <a:t>fixés dans la loi ou la politique</a:t>
            </a:r>
            <a:endParaRPr lang="fr-CH" sz="2200" dirty="0">
              <a:latin typeface="Century Gothic"/>
              <a:ea typeface="MS PGothic" charset="0"/>
              <a:cs typeface="Century Gothic"/>
            </a:endParaRPr>
          </a:p>
          <a:p>
            <a:pPr eaLnBrk="1" hangingPunct="1">
              <a:buFont typeface="Wingdings" charset="2"/>
              <a:buChar char="§"/>
            </a:pPr>
            <a:r>
              <a:rPr lang="fr-CH" sz="2200" dirty="0" smtClean="0">
                <a:latin typeface="Century Gothic"/>
                <a:ea typeface="MS PGothic" charset="0"/>
                <a:cs typeface="Century Gothic"/>
              </a:rPr>
              <a:t>un élément de </a:t>
            </a:r>
            <a:r>
              <a:rPr lang="fr-CH" sz="2200" b="1" dirty="0" smtClean="0">
                <a:latin typeface="Century Gothic"/>
                <a:ea typeface="MS PGothic" charset="0"/>
                <a:cs typeface="Century Gothic"/>
              </a:rPr>
              <a:t>gouvernance</a:t>
            </a:r>
            <a:r>
              <a:rPr lang="fr-CH" sz="2200" dirty="0">
                <a:latin typeface="Century Gothic"/>
                <a:ea typeface="MS PGothic" charset="0"/>
                <a:cs typeface="Century Gothic"/>
              </a:rPr>
              <a:t>: </a:t>
            </a:r>
            <a:r>
              <a:rPr lang="fr-CH" sz="2200" dirty="0" smtClean="0">
                <a:latin typeface="Century Gothic"/>
                <a:ea typeface="MS PGothic" charset="0"/>
                <a:cs typeface="Century Gothic"/>
              </a:rPr>
              <a:t>définir des actions, accorder des capacités et du pouvoir et vérifier les performances </a:t>
            </a:r>
          </a:p>
          <a:p>
            <a:pPr eaLnBrk="1" hangingPunct="1">
              <a:buFont typeface="Wingdings" charset="2"/>
              <a:buChar char="§"/>
            </a:pPr>
            <a:r>
              <a:rPr lang="fr-CH" sz="2200" dirty="0" smtClean="0">
                <a:latin typeface="Century Gothic"/>
                <a:ea typeface="MS PGothic" charset="0"/>
                <a:cs typeface="Century Gothic"/>
              </a:rPr>
              <a:t>A des fins de plaidoyers, la mise en œuvre peut débuter pendant la phase d’adoption</a:t>
            </a:r>
            <a:endParaRPr lang="fr-CH" sz="2200" dirty="0">
              <a:latin typeface="Century Gothic"/>
              <a:ea typeface="MS PGothic" charset="0"/>
              <a:cs typeface="Century Gothic"/>
            </a:endParaRPr>
          </a:p>
          <a:p>
            <a:pPr marL="0" indent="0" eaLnBrk="1" hangingPunct="1">
              <a:buFontTx/>
              <a:buNone/>
            </a:pPr>
            <a:endParaRPr lang="fr-CH" sz="800" dirty="0">
              <a:latin typeface="Century Gothic"/>
              <a:ea typeface="MS PGothic" charset="0"/>
              <a:cs typeface="Century Gothic"/>
            </a:endParaRPr>
          </a:p>
          <a:p>
            <a:pPr marL="0" indent="0" eaLnBrk="1" hangingPunct="1">
              <a:buFontTx/>
              <a:buNone/>
            </a:pPr>
            <a:r>
              <a:rPr lang="fr-CH" sz="1600" dirty="0">
                <a:latin typeface="Century Gothic"/>
                <a:ea typeface="MS PGothic" charset="0"/>
                <a:cs typeface="Century Gothic"/>
              </a:rPr>
              <a:t>						</a:t>
            </a:r>
          </a:p>
        </p:txBody>
      </p:sp>
      <p:pic>
        <p:nvPicPr>
          <p:cNvPr id="45060" name="Picture 6" descr="C:\Users\jacopo.giorgi\Downloads\idmc-201309-national-instruments-on-internal-displacement-en-graph.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8695" y="4647865"/>
            <a:ext cx="6264944" cy="151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Arrow 3"/>
          <p:cNvSpPr/>
          <p:nvPr/>
        </p:nvSpPr>
        <p:spPr>
          <a:xfrm rot="18693454">
            <a:off x="5289604" y="5948982"/>
            <a:ext cx="960437" cy="425450"/>
          </a:xfrm>
          <a:prstGeom prst="rightArrow">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fr-CH"/>
          </a:p>
        </p:txBody>
      </p:sp>
      <p:pic>
        <p:nvPicPr>
          <p:cNvPr id="7" name="Picture 2" descr="C:\Users\jacopo.giorgi\Desktop\fotto.jpg"/>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03639" y="4493878"/>
            <a:ext cx="20891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14236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ircle(in)">
                                      <p:cBhvr>
                                        <p:cTn id="4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title"/>
          </p:nvPr>
        </p:nvSpPr>
        <p:spPr>
          <a:xfrm>
            <a:off x="230187" y="0"/>
            <a:ext cx="8662293" cy="1124744"/>
          </a:xfrm>
        </p:spPr>
        <p:txBody>
          <a:bodyPr/>
          <a:lstStyle/>
          <a:p>
            <a:pPr eaLnBrk="1" hangingPunct="1"/>
            <a:r>
              <a:rPr lang="it-IT" sz="3200" b="1" dirty="0" smtClean="0">
                <a:latin typeface="Century Gothic"/>
                <a:ea typeface="MS PGothic" charset="0"/>
                <a:cs typeface="Century Gothic"/>
              </a:rPr>
              <a:t>Activitiés requises</a:t>
            </a:r>
            <a:endParaRPr lang="it-IT" sz="3200" b="1" dirty="0">
              <a:latin typeface="Century Gothic"/>
              <a:ea typeface="MS PGothic" charset="0"/>
              <a:cs typeface="Century Gothic"/>
            </a:endParaRPr>
          </a:p>
        </p:txBody>
      </p:sp>
      <p:pic>
        <p:nvPicPr>
          <p:cNvPr id="47107" name="Picture 4" descr="C:\Users\jacopo.giorgi\Desktop\INFO-salesScribblesWheel-implementation.gif"/>
          <p:cNvPicPr>
            <a:picLocks noGrp="1" noChangeAspect="1" noChangeArrowheads="1"/>
          </p:cNvPicPr>
          <p:nvPr>
            <p:ph sz="half" idx="1"/>
          </p:nvPr>
        </p:nvPicPr>
        <p:blipFill rotWithShape="1">
          <a:blip r:embed="rId3" cstate="email">
            <a:extLst>
              <a:ext uri="{28A0092B-C50C-407E-A947-70E740481C1C}">
                <a14:useLocalDpi xmlns:a14="http://schemas.microsoft.com/office/drawing/2010/main" val="0"/>
              </a:ext>
            </a:extLst>
          </a:blip>
          <a:srcRect l="6748" t="2115" r="16791"/>
          <a:stretch/>
        </p:blipFill>
        <p:spPr>
          <a:xfrm>
            <a:off x="411627" y="1774356"/>
            <a:ext cx="2936237" cy="3382836"/>
          </a:xfrm>
          <a:noFill/>
        </p:spPr>
      </p:pic>
      <p:sp>
        <p:nvSpPr>
          <p:cNvPr id="47108" name="Content Placeholder 1"/>
          <p:cNvSpPr>
            <a:spLocks noGrp="1"/>
          </p:cNvSpPr>
          <p:nvPr>
            <p:ph sz="half" idx="2"/>
          </p:nvPr>
        </p:nvSpPr>
        <p:spPr>
          <a:xfrm>
            <a:off x="3851920" y="1412776"/>
            <a:ext cx="4825553" cy="2952750"/>
          </a:xfrm>
        </p:spPr>
        <p:txBody>
          <a:bodyPr>
            <a:noAutofit/>
          </a:bodyPr>
          <a:lstStyle/>
          <a:p>
            <a:pPr eaLnBrk="1" hangingPunct="1">
              <a:buFont typeface="Wingdings" charset="2"/>
              <a:buChar char="§"/>
            </a:pPr>
            <a:r>
              <a:rPr lang="en-US" sz="2400" dirty="0" err="1" smtClean="0">
                <a:latin typeface="Century Gothic"/>
                <a:ea typeface="MS PGothic" charset="0"/>
                <a:cs typeface="Century Gothic"/>
              </a:rPr>
              <a:t>Planification</a:t>
            </a:r>
            <a:endParaRPr lang="fr-CH" sz="2400" dirty="0">
              <a:latin typeface="Century Gothic"/>
              <a:ea typeface="MS PGothic" charset="0"/>
              <a:cs typeface="Century Gothic"/>
            </a:endParaRPr>
          </a:p>
          <a:p>
            <a:pPr eaLnBrk="1" hangingPunct="1">
              <a:buFont typeface="Wingdings" charset="2"/>
              <a:buChar char="§"/>
            </a:pPr>
            <a:r>
              <a:rPr lang="en-US" sz="2400" dirty="0">
                <a:latin typeface="Century Gothic"/>
                <a:ea typeface="MS PGothic" charset="0"/>
                <a:cs typeface="Century Gothic"/>
              </a:rPr>
              <a:t>Coordination </a:t>
            </a:r>
          </a:p>
          <a:p>
            <a:pPr eaLnBrk="1" hangingPunct="1">
              <a:buFont typeface="Wingdings" charset="2"/>
              <a:buChar char="§"/>
            </a:pPr>
            <a:r>
              <a:rPr lang="en-US" sz="2400" dirty="0" err="1" smtClean="0">
                <a:latin typeface="Century Gothic"/>
                <a:ea typeface="MS PGothic" charset="0"/>
                <a:cs typeface="Century Gothic"/>
              </a:rPr>
              <a:t>Collecte</a:t>
            </a:r>
            <a:r>
              <a:rPr lang="en-US" sz="2400" dirty="0" smtClean="0">
                <a:latin typeface="Century Gothic"/>
                <a:ea typeface="MS PGothic" charset="0"/>
                <a:cs typeface="Century Gothic"/>
              </a:rPr>
              <a:t> de </a:t>
            </a:r>
            <a:r>
              <a:rPr lang="en-US" sz="2400" dirty="0" err="1" smtClean="0">
                <a:latin typeface="Century Gothic"/>
                <a:ea typeface="MS PGothic" charset="0"/>
                <a:cs typeface="Century Gothic"/>
              </a:rPr>
              <a:t>fonds</a:t>
            </a:r>
            <a:r>
              <a:rPr lang="en-US" sz="2400" dirty="0" smtClean="0">
                <a:latin typeface="Century Gothic"/>
                <a:ea typeface="MS PGothic" charset="0"/>
                <a:cs typeface="Century Gothic"/>
              </a:rPr>
              <a:t> et engagement des </a:t>
            </a:r>
            <a:r>
              <a:rPr lang="en-US" sz="2400" dirty="0" err="1" smtClean="0">
                <a:latin typeface="Century Gothic"/>
                <a:ea typeface="MS PGothic" charset="0"/>
                <a:cs typeface="Century Gothic"/>
              </a:rPr>
              <a:t>donateurs</a:t>
            </a:r>
            <a:r>
              <a:rPr lang="en-US" sz="2400" dirty="0" smtClean="0">
                <a:latin typeface="Century Gothic"/>
                <a:ea typeface="MS PGothic" charset="0"/>
                <a:cs typeface="Century Gothic"/>
              </a:rPr>
              <a:t> </a:t>
            </a:r>
          </a:p>
          <a:p>
            <a:pPr eaLnBrk="1" hangingPunct="1">
              <a:buFont typeface="Wingdings" charset="2"/>
              <a:buChar char="§"/>
            </a:pPr>
            <a:r>
              <a:rPr lang="en-US" sz="2400" dirty="0" err="1" smtClean="0">
                <a:latin typeface="Century Gothic"/>
                <a:ea typeface="MS PGothic" charset="0"/>
                <a:cs typeface="Century Gothic"/>
              </a:rPr>
              <a:t>Développement</a:t>
            </a:r>
            <a:r>
              <a:rPr lang="en-US" sz="2400" dirty="0" smtClean="0">
                <a:latin typeface="Century Gothic"/>
                <a:ea typeface="MS PGothic" charset="0"/>
                <a:cs typeface="Century Gothic"/>
              </a:rPr>
              <a:t> des </a:t>
            </a:r>
            <a:r>
              <a:rPr lang="en-US" sz="2400" dirty="0" err="1" smtClean="0">
                <a:latin typeface="Century Gothic"/>
                <a:ea typeface="MS PGothic" charset="0"/>
                <a:cs typeface="Century Gothic"/>
              </a:rPr>
              <a:t>capacités</a:t>
            </a:r>
            <a:r>
              <a:rPr lang="en-US" sz="2400" dirty="0" smtClean="0">
                <a:latin typeface="Century Gothic"/>
                <a:ea typeface="MS PGothic" charset="0"/>
                <a:cs typeface="Century Gothic"/>
              </a:rPr>
              <a:t> </a:t>
            </a:r>
          </a:p>
          <a:p>
            <a:pPr eaLnBrk="1" hangingPunct="1">
              <a:buFont typeface="Wingdings" charset="2"/>
              <a:buChar char="§"/>
            </a:pPr>
            <a:r>
              <a:rPr lang="en-US" sz="2400" dirty="0" err="1" smtClean="0">
                <a:latin typeface="Century Gothic"/>
                <a:ea typeface="MS PGothic" charset="0"/>
                <a:cs typeface="Century Gothic"/>
              </a:rPr>
              <a:t>Profilage</a:t>
            </a:r>
            <a:r>
              <a:rPr lang="en-US" sz="2400" dirty="0" smtClean="0">
                <a:latin typeface="Century Gothic"/>
                <a:ea typeface="MS PGothic" charset="0"/>
                <a:cs typeface="Century Gothic"/>
              </a:rPr>
              <a:t> </a:t>
            </a:r>
          </a:p>
          <a:p>
            <a:pPr eaLnBrk="1" hangingPunct="1">
              <a:buFont typeface="Wingdings" charset="2"/>
              <a:buChar char="§"/>
            </a:pPr>
            <a:r>
              <a:rPr lang="en-US" sz="2400" dirty="0" smtClean="0">
                <a:latin typeface="Century Gothic"/>
                <a:ea typeface="MS PGothic" charset="0"/>
                <a:cs typeface="Century Gothic"/>
              </a:rPr>
              <a:t>Monitoring et </a:t>
            </a:r>
            <a:r>
              <a:rPr lang="en-US" sz="2400" dirty="0" err="1" smtClean="0">
                <a:latin typeface="Century Gothic"/>
                <a:ea typeface="MS PGothic" charset="0"/>
                <a:cs typeface="Century Gothic"/>
              </a:rPr>
              <a:t>évaluation</a:t>
            </a:r>
            <a:endParaRPr lang="fr-CH" sz="2400" dirty="0">
              <a:latin typeface="Century Gothic"/>
              <a:ea typeface="MS PGothic" charset="0"/>
              <a:cs typeface="Century Gothic"/>
            </a:endParaRPr>
          </a:p>
        </p:txBody>
      </p:sp>
    </p:spTree>
    <p:extLst>
      <p:ext uri="{BB962C8B-B14F-4D97-AF65-F5344CB8AC3E}">
        <p14:creationId xmlns:p14="http://schemas.microsoft.com/office/powerpoint/2010/main" val="195793492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err="1" smtClean="0">
                <a:latin typeface="Century Gothic" charset="0"/>
                <a:ea typeface="MS PGothic" charset="0"/>
                <a:cs typeface="MS PGothic" charset="0"/>
              </a:rPr>
              <a:t>Planification</a:t>
            </a:r>
            <a:r>
              <a:rPr lang="en-US" b="1" dirty="0" smtClean="0">
                <a:latin typeface="Century Gothic" charset="0"/>
                <a:ea typeface="MS PGothic" charset="0"/>
                <a:cs typeface="MS PGothic" charset="0"/>
              </a:rPr>
              <a:t> et coordination</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5040808" cy="4464521"/>
          </a:xfrm>
        </p:spPr>
        <p:txBody>
          <a:bodyPr rtlCol="0">
            <a:normAutofit/>
          </a:bodyPr>
          <a:lstStyle/>
          <a:p>
            <a:pPr eaLnBrk="1" hangingPunct="1">
              <a:buFont typeface="Wingdings" charset="2"/>
              <a:buChar char="§"/>
            </a:pPr>
            <a:r>
              <a:rPr lang="it-IT" sz="2800" dirty="0" smtClean="0">
                <a:cs typeface="Century Gothic"/>
              </a:rPr>
              <a:t>Désigner un point focal qui a la capacité de diriger et de superviser</a:t>
            </a:r>
          </a:p>
          <a:p>
            <a:pPr eaLnBrk="1" hangingPunct="1">
              <a:buFont typeface="Wingdings" charset="2"/>
              <a:buChar char="§"/>
            </a:pPr>
            <a:r>
              <a:rPr lang="it-IT" sz="2800" dirty="0" smtClean="0">
                <a:cs typeface="Century Gothic"/>
              </a:rPr>
              <a:t>Les fonds nécessaires doivent être disponibles </a:t>
            </a:r>
          </a:p>
          <a:p>
            <a:pPr eaLnBrk="1" hangingPunct="1">
              <a:buFont typeface="Wingdings" charset="2"/>
              <a:buChar char="§"/>
            </a:pPr>
            <a:r>
              <a:rPr lang="it-IT" sz="2800" dirty="0" smtClean="0">
                <a:cs typeface="Century Gothic"/>
              </a:rPr>
              <a:t>Coordination avec les acteurs nationaux et internationaux, y compris les donateurs</a:t>
            </a:r>
            <a:endParaRPr lang="it-IT" sz="2800" dirty="0">
              <a:cs typeface="Century Gothic"/>
            </a:endParaRPr>
          </a:p>
        </p:txBody>
      </p:sp>
      <p:sp>
        <p:nvSpPr>
          <p:cNvPr id="4" name="Oval 3"/>
          <p:cNvSpPr/>
          <p:nvPr/>
        </p:nvSpPr>
        <p:spPr>
          <a:xfrm>
            <a:off x="5651500" y="1557338"/>
            <a:ext cx="2447925" cy="234473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fr-CH" sz="2400" b="1" dirty="0" smtClean="0">
                <a:solidFill>
                  <a:schemeClr val="tx1"/>
                </a:solidFill>
              </a:rPr>
              <a:t>Loi ou politique</a:t>
            </a:r>
            <a:endParaRPr lang="fr-CH" sz="2400" b="1" dirty="0">
              <a:solidFill>
                <a:schemeClr val="tx1"/>
              </a:solidFill>
            </a:endParaRPr>
          </a:p>
        </p:txBody>
      </p:sp>
      <p:sp>
        <p:nvSpPr>
          <p:cNvPr id="5" name="Oval 4"/>
          <p:cNvSpPr/>
          <p:nvPr/>
        </p:nvSpPr>
        <p:spPr>
          <a:xfrm>
            <a:off x="6659563" y="3141663"/>
            <a:ext cx="2305050" cy="2232025"/>
          </a:xfrm>
          <a:prstGeom prst="ellipse">
            <a:avLst/>
          </a:prstGeom>
          <a:solidFill>
            <a:schemeClr val="accent6">
              <a:alpha val="63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fr-CH" sz="2400" b="1" dirty="0" smtClean="0">
                <a:solidFill>
                  <a:schemeClr val="tx1"/>
                </a:solidFill>
              </a:rPr>
              <a:t>Stratégie ou plan d’action</a:t>
            </a:r>
            <a:endParaRPr lang="fr-CH" sz="2400" b="1" dirty="0">
              <a:solidFill>
                <a:schemeClr val="tx1"/>
              </a:solidFill>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smtClean="0">
                <a:latin typeface="Century Gothic" charset="0"/>
                <a:ea typeface="MS PGothic" charset="0"/>
                <a:cs typeface="MS PGothic" charset="0"/>
              </a:rPr>
              <a:t>‘Les cinq Q et le O’</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5040808" cy="4464521"/>
          </a:xfrm>
        </p:spPr>
        <p:txBody>
          <a:bodyPr rtlCol="0">
            <a:normAutofit fontScale="77500" lnSpcReduction="20000"/>
          </a:bodyPr>
          <a:lstStyle/>
          <a:p>
            <a:pPr eaLnBrk="1" hangingPunct="1">
              <a:buFont typeface="Wingdings" charset="2"/>
              <a:buChar char="§"/>
            </a:pPr>
            <a:r>
              <a:rPr lang="it-IT" sz="2800" dirty="0" smtClean="0">
                <a:cs typeface="Century Gothic"/>
              </a:rPr>
              <a:t>Qui est responsable de la mise en oeuvre?</a:t>
            </a:r>
            <a:endParaRPr lang="it-IT" sz="2800" dirty="0">
              <a:cs typeface="Century Gothic"/>
            </a:endParaRPr>
          </a:p>
          <a:p>
            <a:pPr eaLnBrk="1" hangingPunct="1">
              <a:buFont typeface="Wingdings" charset="2"/>
              <a:buChar char="§"/>
            </a:pPr>
            <a:r>
              <a:rPr lang="it-IT" sz="2800" dirty="0" smtClean="0">
                <a:cs typeface="Century Gothic"/>
              </a:rPr>
              <a:t>Activités spécifiques et priorités </a:t>
            </a:r>
          </a:p>
          <a:p>
            <a:pPr eaLnBrk="1" hangingPunct="1">
              <a:buFont typeface="Wingdings" charset="2"/>
              <a:buChar char="§"/>
            </a:pPr>
            <a:r>
              <a:rPr lang="it-IT" sz="2800" dirty="0" smtClean="0">
                <a:cs typeface="Century Gothic"/>
              </a:rPr>
              <a:t>Zones géographiques où les activités prioritaires devront avoir lieu</a:t>
            </a:r>
          </a:p>
          <a:p>
            <a:pPr eaLnBrk="1" hangingPunct="1">
              <a:buFont typeface="Wingdings" charset="2"/>
              <a:buChar char="§"/>
            </a:pPr>
            <a:r>
              <a:rPr lang="it-IT" sz="2800" dirty="0" smtClean="0">
                <a:cs typeface="Century Gothic"/>
              </a:rPr>
              <a:t>Durée des activités</a:t>
            </a:r>
          </a:p>
          <a:p>
            <a:pPr eaLnBrk="1" hangingPunct="1">
              <a:buFont typeface="Wingdings" charset="2"/>
              <a:buChar char="§"/>
            </a:pPr>
            <a:r>
              <a:rPr lang="it-IT" sz="2800" dirty="0" smtClean="0">
                <a:cs typeface="Century Gothic"/>
              </a:rPr>
              <a:t>sources de financement</a:t>
            </a:r>
            <a:endParaRPr lang="it-IT" sz="2800" dirty="0">
              <a:cs typeface="Century Gothic"/>
            </a:endParaRPr>
          </a:p>
          <a:p>
            <a:pPr eaLnBrk="1" hangingPunct="1">
              <a:buFont typeface="Wingdings" charset="2"/>
              <a:buChar char="§"/>
            </a:pPr>
            <a:r>
              <a:rPr lang="it-IT" sz="2800" dirty="0">
                <a:cs typeface="Century Gothic"/>
              </a:rPr>
              <a:t>L</a:t>
            </a:r>
            <a:r>
              <a:rPr lang="it-IT" sz="2800" dirty="0" smtClean="0">
                <a:cs typeface="Century Gothic"/>
              </a:rPr>
              <a:t>es responsabilités pour les activités spécifiques sont établies</a:t>
            </a:r>
            <a:endParaRPr lang="it-IT" sz="2800" dirty="0">
              <a:cs typeface="Century Gothic"/>
            </a:endParaRPr>
          </a:p>
        </p:txBody>
      </p:sp>
      <p:sp>
        <p:nvSpPr>
          <p:cNvPr id="6" name="Segnaposto contenuto 6"/>
          <p:cNvSpPr txBox="1">
            <a:spLocks/>
          </p:cNvSpPr>
          <p:nvPr/>
        </p:nvSpPr>
        <p:spPr>
          <a:xfrm>
            <a:off x="7092950" y="1989138"/>
            <a:ext cx="1800225" cy="752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342900" indent="-342900" algn="l" rtl="0" eaLnBrk="0" fontAlgn="base" hangingPunct="0">
              <a:spcBef>
                <a:spcPts val="2000"/>
              </a:spcBef>
              <a:spcAft>
                <a:spcPct val="0"/>
              </a:spcAft>
              <a:buClr>
                <a:schemeClr val="accent1"/>
              </a:buClr>
              <a:buFont typeface="Wingdings 2" charset="0"/>
              <a:buChar char=""/>
              <a:defRPr sz="2000" kern="1200">
                <a:solidFill>
                  <a:schemeClr val="lt1"/>
                </a:solidFill>
                <a:latin typeface="+mn-lt"/>
                <a:ea typeface="+mn-ea"/>
                <a:cs typeface="+mn-cs"/>
              </a:defRPr>
            </a:lvl1pPr>
            <a:lvl2pPr marL="685800" indent="-336550" algn="l" rtl="0" eaLnBrk="0" fontAlgn="base" hangingPunct="0">
              <a:spcBef>
                <a:spcPts val="600"/>
              </a:spcBef>
              <a:spcAft>
                <a:spcPct val="0"/>
              </a:spcAft>
              <a:buClr>
                <a:srgbClr val="254061"/>
              </a:buClr>
              <a:buFont typeface="Wingdings 2" charset="0"/>
              <a:buChar char=""/>
              <a:defRPr kern="1200">
                <a:solidFill>
                  <a:schemeClr val="lt1"/>
                </a:solidFill>
                <a:latin typeface="+mn-lt"/>
                <a:ea typeface="+mn-ea"/>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chemeClr val="lt1"/>
                </a:solidFill>
                <a:latin typeface="+mn-lt"/>
                <a:ea typeface="+mn-ea"/>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chemeClr val="lt1"/>
                </a:solidFill>
                <a:latin typeface="+mn-lt"/>
                <a:ea typeface="+mn-ea"/>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chemeClr val="lt1"/>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lt1"/>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lt1"/>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lt1"/>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lt1"/>
                </a:solidFill>
                <a:latin typeface="+mn-lt"/>
                <a:ea typeface="+mn-ea"/>
                <a:cs typeface="+mn-cs"/>
              </a:defRPr>
            </a:lvl9pPr>
          </a:lstStyle>
          <a:p>
            <a:pPr algn="ctr" eaLnBrk="1" fontAlgn="auto" hangingPunct="1">
              <a:spcAft>
                <a:spcPts val="0"/>
              </a:spcAft>
              <a:buFontTx/>
              <a:buNone/>
              <a:defRPr/>
            </a:pPr>
            <a:r>
              <a:rPr lang="it-IT" sz="1800" b="1" dirty="0" smtClean="0">
                <a:solidFill>
                  <a:schemeClr val="tx1"/>
                </a:solidFill>
              </a:rPr>
              <a:t>Quand?</a:t>
            </a:r>
            <a:endParaRPr lang="it-IT" sz="1800" b="1" dirty="0">
              <a:solidFill>
                <a:schemeClr val="tx1"/>
              </a:solidFill>
            </a:endParaRPr>
          </a:p>
        </p:txBody>
      </p:sp>
      <p:sp>
        <p:nvSpPr>
          <p:cNvPr id="7" name="Rettangolo arrotondato 5"/>
          <p:cNvSpPr/>
          <p:nvPr/>
        </p:nvSpPr>
        <p:spPr>
          <a:xfrm>
            <a:off x="5148263" y="1557338"/>
            <a:ext cx="1744662"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b="1" dirty="0" smtClean="0">
                <a:solidFill>
                  <a:schemeClr val="tx1"/>
                </a:solidFill>
              </a:rPr>
              <a:t>Qui?</a:t>
            </a:r>
            <a:endParaRPr lang="it-IT" b="1" dirty="0">
              <a:solidFill>
                <a:schemeClr val="tx1"/>
              </a:solidFill>
            </a:endParaRPr>
          </a:p>
        </p:txBody>
      </p:sp>
      <p:sp>
        <p:nvSpPr>
          <p:cNvPr id="8" name="Segnaposto contenuto 6"/>
          <p:cNvSpPr txBox="1">
            <a:spLocks/>
          </p:cNvSpPr>
          <p:nvPr/>
        </p:nvSpPr>
        <p:spPr bwMode="auto">
          <a:xfrm>
            <a:off x="5292167" y="2581275"/>
            <a:ext cx="1800225" cy="7651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smtClean="0">
                <a:solidFill>
                  <a:schemeClr val="tx1"/>
                </a:solidFill>
              </a:rPr>
              <a:t>Où?</a:t>
            </a:r>
            <a:endParaRPr lang="it-IT" b="1" kern="0" dirty="0">
              <a:solidFill>
                <a:schemeClr val="tx1"/>
              </a:solidFill>
            </a:endParaRPr>
          </a:p>
        </p:txBody>
      </p:sp>
      <p:sp>
        <p:nvSpPr>
          <p:cNvPr id="9" name="Segnaposto contenuto 6"/>
          <p:cNvSpPr txBox="1">
            <a:spLocks/>
          </p:cNvSpPr>
          <p:nvPr/>
        </p:nvSpPr>
        <p:spPr bwMode="auto">
          <a:xfrm>
            <a:off x="7236296" y="3241674"/>
            <a:ext cx="1800225" cy="7143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smtClean="0">
                <a:solidFill>
                  <a:schemeClr val="tx1"/>
                </a:solidFill>
              </a:rPr>
              <a:t>Quand?</a:t>
            </a:r>
            <a:endParaRPr lang="it-IT" b="1" kern="0" dirty="0">
              <a:solidFill>
                <a:schemeClr val="tx1"/>
              </a:solidFill>
            </a:endParaRPr>
          </a:p>
        </p:txBody>
      </p:sp>
      <p:sp>
        <p:nvSpPr>
          <p:cNvPr id="10" name="Segnaposto contenuto 6"/>
          <p:cNvSpPr txBox="1">
            <a:spLocks/>
          </p:cNvSpPr>
          <p:nvPr/>
        </p:nvSpPr>
        <p:spPr bwMode="auto">
          <a:xfrm>
            <a:off x="5148263" y="3933825"/>
            <a:ext cx="1800225" cy="7143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smtClean="0">
                <a:solidFill>
                  <a:schemeClr val="tx1"/>
                </a:solidFill>
              </a:rPr>
              <a:t>Quel fonds?</a:t>
            </a:r>
            <a:endParaRPr lang="it-IT" b="1" kern="0" dirty="0">
              <a:solidFill>
                <a:schemeClr val="tx1"/>
              </a:solidFill>
            </a:endParaRPr>
          </a:p>
        </p:txBody>
      </p:sp>
      <p:sp>
        <p:nvSpPr>
          <p:cNvPr id="11" name="Segnaposto contenuto 6"/>
          <p:cNvSpPr txBox="1">
            <a:spLocks/>
          </p:cNvSpPr>
          <p:nvPr/>
        </p:nvSpPr>
        <p:spPr bwMode="auto">
          <a:xfrm>
            <a:off x="7092950" y="4365625"/>
            <a:ext cx="1800225" cy="704850"/>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smtClean="0">
                <a:solidFill>
                  <a:schemeClr val="tx1"/>
                </a:solidFill>
              </a:rPr>
              <a:t>Quels lead?</a:t>
            </a:r>
            <a:endParaRPr lang="it-IT" b="1" kern="0" dirty="0">
              <a:solidFill>
                <a:schemeClr val="tx1"/>
              </a:solidFill>
            </a:endParaRPr>
          </a:p>
        </p:txBody>
      </p:sp>
    </p:spTree>
    <p:extLst>
      <p:ext uri="{BB962C8B-B14F-4D97-AF65-F5344CB8AC3E}">
        <p14:creationId xmlns:p14="http://schemas.microsoft.com/office/powerpoint/2010/main" val="3203483970"/>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0"/>
            <a:ext cx="8229600" cy="1071563"/>
          </a:xfrm>
        </p:spPr>
        <p:txBody>
          <a:bodyPr/>
          <a:lstStyle/>
          <a:p>
            <a:pPr algn="l" eaLnBrk="1" hangingPunct="1"/>
            <a:r>
              <a:rPr lang="fr-CH" sz="3200" b="1" dirty="0">
                <a:latin typeface="Century Gothic"/>
                <a:ea typeface="MS PGothic" charset="0"/>
                <a:cs typeface="Century Gothic"/>
              </a:rPr>
              <a:t>         </a:t>
            </a:r>
            <a:r>
              <a:rPr lang="fr-CH" sz="3200" b="1" dirty="0" smtClean="0">
                <a:latin typeface="Century Gothic"/>
                <a:ea typeface="MS PGothic" charset="0"/>
                <a:cs typeface="Century Gothic"/>
              </a:rPr>
              <a:t>Cadre pour l’action</a:t>
            </a:r>
            <a:endParaRPr lang="fr-CH" sz="3200" b="1" dirty="0">
              <a:latin typeface="Century Gothic"/>
              <a:ea typeface="MS PGothic" charset="0"/>
              <a:cs typeface="Century Gothic"/>
            </a:endParaRPr>
          </a:p>
        </p:txBody>
      </p:sp>
      <p:sp>
        <p:nvSpPr>
          <p:cNvPr id="53251" name="Content Placeholder 2"/>
          <p:cNvSpPr>
            <a:spLocks noGrp="1"/>
          </p:cNvSpPr>
          <p:nvPr>
            <p:ph sz="half" idx="1"/>
          </p:nvPr>
        </p:nvSpPr>
        <p:spPr>
          <a:xfrm>
            <a:off x="395536" y="1556792"/>
            <a:ext cx="3960564" cy="4591050"/>
          </a:xfrm>
        </p:spPr>
        <p:txBody>
          <a:bodyPr>
            <a:normAutofit lnSpcReduction="10000"/>
          </a:bodyPr>
          <a:lstStyle/>
          <a:p>
            <a:pPr marL="0" indent="0" eaLnBrk="1" hangingPunct="1">
              <a:buFont typeface="Arial" charset="0"/>
              <a:buNone/>
            </a:pPr>
            <a:r>
              <a:rPr lang="fr-CH" sz="2000" b="1" dirty="0" smtClean="0">
                <a:latin typeface="Century Gothic"/>
                <a:ea typeface="MS PGothic" charset="0"/>
                <a:cs typeface="Century Gothic"/>
              </a:rPr>
              <a:t>Activités:</a:t>
            </a:r>
            <a:endParaRPr lang="fr-CH" sz="2000" b="1"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Collecte d’informations</a:t>
            </a:r>
            <a:endParaRPr lang="fr-CH" sz="2000"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Diffusion</a:t>
            </a:r>
            <a:endParaRPr lang="fr-CH" sz="2000"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Développement du budget</a:t>
            </a:r>
            <a:endParaRPr lang="fr-CH" sz="2000"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Analyse et développement des capacités </a:t>
            </a:r>
          </a:p>
          <a:p>
            <a:pPr marL="349250" lvl="1" indent="0" eaLnBrk="1" hangingPunct="1">
              <a:buNone/>
            </a:pPr>
            <a:r>
              <a:rPr lang="fr-CH" sz="2000" b="1" dirty="0" smtClean="0">
                <a:latin typeface="Century Gothic"/>
                <a:ea typeface="MS PGothic" charset="0"/>
                <a:cs typeface="Century Gothic"/>
              </a:rPr>
              <a:t>Zones :</a:t>
            </a:r>
            <a:endParaRPr lang="fr-CH" sz="2000" b="1"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Les plus affectées?</a:t>
            </a:r>
            <a:endParaRPr lang="fr-CH" sz="2000"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Mécanismes déjà en place?</a:t>
            </a:r>
            <a:endParaRPr lang="fr-CH" sz="2000" dirty="0">
              <a:latin typeface="Century Gothic"/>
              <a:ea typeface="MS PGothic" charset="0"/>
              <a:cs typeface="Century Gothic"/>
            </a:endParaRPr>
          </a:p>
          <a:p>
            <a:pPr lvl="1" eaLnBrk="1" hangingPunct="1">
              <a:buFont typeface="Wingdings" charset="2"/>
              <a:buChar char="§"/>
            </a:pPr>
            <a:r>
              <a:rPr lang="fr-CH" sz="2000" dirty="0" smtClean="0">
                <a:latin typeface="Century Gothic"/>
                <a:ea typeface="MS PGothic" charset="0"/>
                <a:cs typeface="Century Gothic"/>
              </a:rPr>
              <a:t>Localisation stratégique?</a:t>
            </a:r>
            <a:endParaRPr lang="fr-CH" sz="2000" dirty="0">
              <a:latin typeface="Century Gothic"/>
              <a:ea typeface="MS PGothic" charset="0"/>
              <a:cs typeface="Century Gothic"/>
            </a:endParaRPr>
          </a:p>
        </p:txBody>
      </p:sp>
      <p:sp>
        <p:nvSpPr>
          <p:cNvPr id="53252" name="Content Placeholder 3"/>
          <p:cNvSpPr>
            <a:spLocks noGrp="1"/>
          </p:cNvSpPr>
          <p:nvPr>
            <p:ph sz="half" idx="2"/>
          </p:nvPr>
        </p:nvSpPr>
        <p:spPr>
          <a:xfrm>
            <a:off x="4283969" y="1556792"/>
            <a:ext cx="4464496" cy="4895850"/>
          </a:xfrm>
        </p:spPr>
        <p:txBody>
          <a:bodyPr>
            <a:normAutofit lnSpcReduction="10000"/>
          </a:bodyPr>
          <a:lstStyle/>
          <a:p>
            <a:pPr marL="0" indent="0" eaLnBrk="1" hangingPunct="1">
              <a:buFont typeface="Arial" charset="0"/>
              <a:buNone/>
              <a:defRPr/>
            </a:pPr>
            <a:r>
              <a:rPr lang="fr-CH" sz="2000" b="1" dirty="0" smtClean="0">
                <a:latin typeface="Century Gothic"/>
                <a:ea typeface="ＭＳ Ｐゴシック" charset="0"/>
                <a:cs typeface="Century Gothic"/>
              </a:rPr>
              <a:t>Objectifs:</a:t>
            </a:r>
            <a:endParaRPr lang="fr-CH" sz="2000" b="1"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Meilleure coordination?</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Progrès v à v objectifs?</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cs typeface="Century Gothic"/>
              </a:rPr>
              <a:t>Meilleure responsabilité</a:t>
            </a:r>
            <a:r>
              <a:rPr lang="fr-CH" sz="2000" dirty="0" smtClean="0">
                <a:latin typeface="Century Gothic"/>
                <a:ea typeface="ＭＳ Ｐゴシック" charset="0"/>
                <a:cs typeface="Century Gothic"/>
              </a:rPr>
              <a:t>?</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Meilleur système de </a:t>
            </a:r>
            <a:r>
              <a:rPr lang="fr-CH" sz="2000" dirty="0" err="1" smtClean="0">
                <a:latin typeface="Century Gothic"/>
                <a:ea typeface="ＭＳ Ｐゴシック" charset="0"/>
                <a:cs typeface="Century Gothic"/>
              </a:rPr>
              <a:t>reporting</a:t>
            </a:r>
            <a:r>
              <a:rPr lang="fr-CH" sz="2000" dirty="0" smtClean="0">
                <a:latin typeface="Century Gothic"/>
                <a:ea typeface="ＭＳ Ｐゴシック" charset="0"/>
                <a:cs typeface="Century Gothic"/>
              </a:rPr>
              <a:t>?</a:t>
            </a:r>
            <a:endParaRPr lang="fr-CH" sz="2000" dirty="0">
              <a:latin typeface="Century Gothic"/>
              <a:ea typeface="ＭＳ Ｐゴシック" charset="0"/>
              <a:cs typeface="Century Gothic"/>
            </a:endParaRPr>
          </a:p>
          <a:p>
            <a:pPr marL="0" indent="0" eaLnBrk="1" hangingPunct="1">
              <a:buFont typeface="Arial" charset="0"/>
              <a:buNone/>
              <a:defRPr/>
            </a:pPr>
            <a:r>
              <a:rPr lang="fr-CH" sz="2000" b="1" dirty="0" smtClean="0">
                <a:latin typeface="Century Gothic"/>
                <a:ea typeface="ＭＳ Ｐゴシック" charset="0"/>
                <a:cs typeface="Century Gothic"/>
              </a:rPr>
              <a:t>Acteurs :</a:t>
            </a:r>
            <a:endParaRPr lang="fr-CH" sz="2000" b="1"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Ministères et autorités locales</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Société civile, ONG etc. </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Cluster protection ou groupes de travail </a:t>
            </a:r>
          </a:p>
          <a:p>
            <a:pPr lvl="1" eaLnBrk="1" hangingPunct="1">
              <a:buFont typeface="Wingdings" charset="2"/>
              <a:buChar char="§"/>
              <a:defRPr/>
            </a:pPr>
            <a:r>
              <a:rPr lang="fr-CH" sz="2000" dirty="0" smtClean="0">
                <a:latin typeface="Century Gothic"/>
                <a:cs typeface="Century Gothic"/>
              </a:rPr>
              <a:t>Donateurs </a:t>
            </a:r>
            <a:endParaRPr lang="fr-CH" sz="2000" dirty="0">
              <a:latin typeface="Century Gothic"/>
              <a:ea typeface="ＭＳ Ｐゴシック" charset="0"/>
              <a:cs typeface="Century Gothic"/>
            </a:endParaRPr>
          </a:p>
          <a:p>
            <a:pPr lvl="1" eaLnBrk="1" hangingPunct="1">
              <a:defRPr/>
            </a:pPr>
            <a:endParaRPr lang="fr-CH" sz="1600" dirty="0">
              <a:latin typeface="Century Gothic"/>
              <a:ea typeface="ＭＳ Ｐゴシック" charset="0"/>
              <a:cs typeface="Century Gothic"/>
            </a:endParaRPr>
          </a:p>
          <a:p>
            <a:pPr lvl="1" eaLnBrk="1" hangingPunct="1">
              <a:defRPr/>
            </a:pPr>
            <a:endParaRPr lang="fr-CH" sz="1600" dirty="0">
              <a:latin typeface="Century Gothic"/>
              <a:ea typeface="ＭＳ Ｐゴシック" charset="0"/>
              <a:cs typeface="Century Gothic"/>
            </a:endParaRPr>
          </a:p>
          <a:p>
            <a:pPr lvl="1" eaLnBrk="1" hangingPunct="1">
              <a:defRPr/>
            </a:pPr>
            <a:endParaRPr lang="fr-CH" sz="1600" dirty="0">
              <a:latin typeface="Century Gothic"/>
              <a:ea typeface="ＭＳ Ｐゴシック" charset="0"/>
              <a:cs typeface="Century Gothic"/>
            </a:endParaRPr>
          </a:p>
          <a:p>
            <a:pPr eaLnBrk="1" hangingPunct="1">
              <a:defRPr/>
            </a:pPr>
            <a:endParaRPr lang="fr-CH" sz="1600" dirty="0">
              <a:latin typeface="Century Gothic"/>
              <a:ea typeface="ＭＳ Ｐゴシック" charset="0"/>
              <a:cs typeface="Century Gothic"/>
            </a:endParaRPr>
          </a:p>
          <a:p>
            <a:pPr eaLnBrk="1" hangingPunct="1">
              <a:defRPr/>
            </a:pPr>
            <a:endParaRPr lang="fr-CH" sz="1600" dirty="0">
              <a:latin typeface="Century Gothic"/>
              <a:ea typeface="ＭＳ Ｐゴシック" charset="0"/>
              <a:cs typeface="Century Gothic"/>
            </a:endParaRPr>
          </a:p>
          <a:p>
            <a:pPr eaLnBrk="1" hangingPunct="1">
              <a:defRPr/>
            </a:pPr>
            <a:endParaRPr lang="fr-CH" sz="1600" dirty="0">
              <a:latin typeface="Century Gothic"/>
              <a:ea typeface="ＭＳ Ｐゴシック" charset="0"/>
              <a:cs typeface="Century Gothic"/>
            </a:endParaRPr>
          </a:p>
        </p:txBody>
      </p:sp>
      <p:pic>
        <p:nvPicPr>
          <p:cNvPr id="22533" name="Picture 5" descr="C:\Users\utente\Desktop\af-n}ufe.g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00875" y="214314"/>
            <a:ext cx="1603573" cy="106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89729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strips(downLeft)">
                                      <p:cBhvr>
                                        <p:cTn id="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sz="3200" b="1" dirty="0" err="1" smtClean="0">
                <a:latin typeface="Century Gothic" charset="0"/>
                <a:ea typeface="MS PGothic" charset="0"/>
                <a:cs typeface="MS PGothic" charset="0"/>
              </a:rPr>
              <a:t>Améliorer</a:t>
            </a:r>
            <a:r>
              <a:rPr lang="en-US" sz="3200" b="1" dirty="0" smtClean="0">
                <a:latin typeface="Century Gothic" charset="0"/>
                <a:ea typeface="MS PGothic" charset="0"/>
                <a:cs typeface="MS PGothic" charset="0"/>
              </a:rPr>
              <a:t> les </a:t>
            </a:r>
            <a:r>
              <a:rPr lang="en-US" sz="3200" b="1" dirty="0" err="1" smtClean="0">
                <a:latin typeface="Century Gothic" charset="0"/>
                <a:ea typeface="MS PGothic" charset="0"/>
                <a:cs typeface="MS PGothic" charset="0"/>
              </a:rPr>
              <a:t>connaissances</a:t>
            </a:r>
            <a:r>
              <a:rPr lang="en-US" sz="3200" b="1" dirty="0" smtClean="0">
                <a:latin typeface="Century Gothic" charset="0"/>
                <a:ea typeface="MS PGothic" charset="0"/>
                <a:cs typeface="MS PGothic" charset="0"/>
              </a:rPr>
              <a:t> et les </a:t>
            </a:r>
            <a:r>
              <a:rPr lang="en-US" sz="3200" b="1" dirty="0" err="1" smtClean="0">
                <a:latin typeface="Century Gothic" charset="0"/>
                <a:ea typeface="MS PGothic" charset="0"/>
                <a:cs typeface="MS PGothic" charset="0"/>
              </a:rPr>
              <a:t>capacités</a:t>
            </a:r>
            <a:endParaRPr lang="en-US" sz="3200"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6264944" cy="4464521"/>
          </a:xfrm>
        </p:spPr>
        <p:txBody>
          <a:bodyPr rtlCol="0">
            <a:normAutofit lnSpcReduction="10000"/>
          </a:bodyPr>
          <a:lstStyle/>
          <a:p>
            <a:pPr eaLnBrk="1" hangingPunct="1">
              <a:buFont typeface="Wingdings" charset="2"/>
              <a:buChar char="§"/>
            </a:pPr>
            <a:r>
              <a:rPr lang="it-IT" sz="2400" dirty="0" smtClean="0">
                <a:cs typeface="Century Gothic"/>
              </a:rPr>
              <a:t>Améliorer la connaissance et la compréhension du phénomène</a:t>
            </a:r>
            <a:endParaRPr lang="it-IT" sz="2400" dirty="0">
              <a:cs typeface="Century Gothic"/>
            </a:endParaRPr>
          </a:p>
          <a:p>
            <a:pPr eaLnBrk="1" hangingPunct="1">
              <a:buFont typeface="Wingdings" charset="2"/>
              <a:buChar char="§"/>
            </a:pPr>
            <a:r>
              <a:rPr lang="it-IT" sz="2400" dirty="0" smtClean="0">
                <a:cs typeface="Century Gothic"/>
              </a:rPr>
              <a:t>Clarifier les concepts et établir une compréhension commune des problèmes</a:t>
            </a:r>
            <a:endParaRPr lang="it-IT" sz="2400" dirty="0">
              <a:cs typeface="Century Gothic"/>
            </a:endParaRPr>
          </a:p>
          <a:p>
            <a:pPr eaLnBrk="1" hangingPunct="1">
              <a:buFont typeface="Wingdings" charset="2"/>
              <a:buChar char="§"/>
            </a:pPr>
            <a:r>
              <a:rPr lang="it-IT" sz="2400" dirty="0" smtClean="0">
                <a:cs typeface="Century Gothic"/>
              </a:rPr>
              <a:t>Diffuser et sensibiliser parmi les PDI et les autres personnes affectées par le déplacement</a:t>
            </a:r>
            <a:endParaRPr lang="it-IT" sz="2400" dirty="0">
              <a:cs typeface="Century Gothic"/>
            </a:endParaRPr>
          </a:p>
          <a:p>
            <a:pPr eaLnBrk="1" hangingPunct="1">
              <a:buFont typeface="Wingdings" charset="2"/>
              <a:buChar char="§"/>
            </a:pPr>
            <a:r>
              <a:rPr lang="it-IT" sz="2400" dirty="0" smtClean="0">
                <a:cs typeface="Century Gothic"/>
              </a:rPr>
              <a:t>Renforcer les capacités des parties prenantes</a:t>
            </a:r>
            <a:endParaRPr lang="it-IT" sz="2400" dirty="0">
              <a:cs typeface="Century Gothic"/>
            </a:endParaRPr>
          </a:p>
        </p:txBody>
      </p:sp>
      <p:pic>
        <p:nvPicPr>
          <p:cNvPr id="12" name="Picture 4" descr="C:\Users\jacopo.giorgi\Desktop\IDMC.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88" y="1412776"/>
            <a:ext cx="1420689"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C:\Users\jacopo.giorgi\Desktop\JIP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4149626"/>
            <a:ext cx="973336"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Users\jacopo.giorgi\Desktop\bROOKINGS.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021289" y="2781201"/>
            <a:ext cx="1597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57931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1"/>
            <a:ext cx="8228013" cy="1052736"/>
          </a:xfrm>
        </p:spPr>
        <p:txBody>
          <a:bodyPr/>
          <a:lstStyle/>
          <a:p>
            <a:pPr eaLnBrk="1" hangingPunct="1"/>
            <a:r>
              <a:rPr lang="en-US" b="1" dirty="0" smtClean="0">
                <a:latin typeface="Century Gothic" charset="0"/>
                <a:ea typeface="MS PGothic" charset="0"/>
                <a:cs typeface="MS PGothic" charset="0"/>
              </a:rPr>
              <a:t>Obstacles </a:t>
            </a:r>
            <a:r>
              <a:rPr lang="en-US" b="1" dirty="0" err="1" smtClean="0">
                <a:latin typeface="Century Gothic" charset="0"/>
                <a:ea typeface="MS PGothic" charset="0"/>
                <a:cs typeface="MS PGothic" charset="0"/>
              </a:rPr>
              <a:t>potentiels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467296" y="1628774"/>
            <a:ext cx="7633096" cy="4464521"/>
          </a:xfrm>
        </p:spPr>
        <p:txBody>
          <a:bodyPr rtlCol="0">
            <a:normAutofit fontScale="85000" lnSpcReduction="10000"/>
          </a:bodyPr>
          <a:lstStyle/>
          <a:p>
            <a:pPr eaLnBrk="1" hangingPunct="1">
              <a:buFont typeface="Wingdings" charset="2"/>
              <a:buChar char="§"/>
            </a:pPr>
            <a:r>
              <a:rPr lang="it-IT" sz="2800" dirty="0" smtClean="0">
                <a:cs typeface="Century Gothic"/>
              </a:rPr>
              <a:t>Manque de connaissance et de sensibilisation</a:t>
            </a:r>
            <a:endParaRPr lang="it-IT" sz="2800" dirty="0">
              <a:cs typeface="Century Gothic"/>
            </a:endParaRPr>
          </a:p>
          <a:p>
            <a:pPr eaLnBrk="1" hangingPunct="1">
              <a:buFont typeface="Wingdings" charset="2"/>
              <a:buChar char="§"/>
            </a:pPr>
            <a:r>
              <a:rPr lang="it-IT" sz="2800" dirty="0" smtClean="0">
                <a:cs typeface="Century Gothic"/>
              </a:rPr>
              <a:t>Contexte politique changeant </a:t>
            </a:r>
          </a:p>
          <a:p>
            <a:pPr eaLnBrk="1" hangingPunct="1">
              <a:buFont typeface="Wingdings" charset="2"/>
              <a:buChar char="§"/>
            </a:pPr>
            <a:r>
              <a:rPr lang="it-IT" sz="2800" dirty="0" smtClean="0">
                <a:cs typeface="Century Gothic"/>
              </a:rPr>
              <a:t>Manque d’appropriation et remise en question du processus</a:t>
            </a:r>
            <a:endParaRPr lang="it-IT" sz="2800" dirty="0">
              <a:cs typeface="Century Gothic"/>
            </a:endParaRPr>
          </a:p>
          <a:p>
            <a:pPr eaLnBrk="1" hangingPunct="1">
              <a:buFont typeface="Wingdings" charset="2"/>
              <a:buChar char="§"/>
            </a:pPr>
            <a:r>
              <a:rPr lang="it-IT" sz="2800" dirty="0" smtClean="0">
                <a:cs typeface="Century Gothic"/>
              </a:rPr>
              <a:t>Allocation inadéquate des ressources</a:t>
            </a:r>
            <a:endParaRPr lang="it-IT" sz="2800" dirty="0">
              <a:cs typeface="Century Gothic"/>
            </a:endParaRPr>
          </a:p>
          <a:p>
            <a:pPr eaLnBrk="1" hangingPunct="1">
              <a:buFont typeface="Wingdings" charset="2"/>
              <a:buChar char="§"/>
            </a:pPr>
            <a:r>
              <a:rPr lang="it-IT" sz="2800" dirty="0" smtClean="0">
                <a:cs typeface="Century Gothic"/>
              </a:rPr>
              <a:t>Création d’une nouvelle architecture institutionnelle </a:t>
            </a:r>
          </a:p>
          <a:p>
            <a:pPr eaLnBrk="1" hangingPunct="1">
              <a:buFont typeface="Wingdings" charset="2"/>
              <a:buChar char="§"/>
            </a:pPr>
            <a:r>
              <a:rPr lang="it-IT" sz="2800" dirty="0" smtClean="0">
                <a:cs typeface="Century Gothic"/>
              </a:rPr>
              <a:t>Possible manque de cohérence avec d’autres cadre juridiques</a:t>
            </a:r>
          </a:p>
        </p:txBody>
      </p:sp>
    </p:spTree>
    <p:extLst>
      <p:ext uri="{BB962C8B-B14F-4D97-AF65-F5344CB8AC3E}">
        <p14:creationId xmlns:p14="http://schemas.microsoft.com/office/powerpoint/2010/main" val="150371126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Surveillance et évaluation</a:t>
            </a:r>
            <a:endParaRPr lang="fr-CH" sz="3200" b="1" dirty="0">
              <a:latin typeface="Century Gothic" charset="0"/>
              <a:ea typeface="MS PGothic" charset="0"/>
              <a:cs typeface="MS PGothic" charset="0"/>
            </a:endParaRPr>
          </a:p>
        </p:txBody>
      </p:sp>
      <p:graphicFrame>
        <p:nvGraphicFramePr>
          <p:cNvPr id="12" name="Content Placeholder 1"/>
          <p:cNvGraphicFramePr>
            <a:graphicFrameLocks noGrp="1"/>
          </p:cNvGraphicFramePr>
          <p:nvPr>
            <p:ph idx="1"/>
            <p:extLst>
              <p:ext uri="{D42A27DB-BD31-4B8C-83A1-F6EECF244321}">
                <p14:modId xmlns:p14="http://schemas.microsoft.com/office/powerpoint/2010/main" val="3225549754"/>
              </p:ext>
            </p:extLst>
          </p:nvPr>
        </p:nvGraphicFramePr>
        <p:xfrm>
          <a:off x="323528" y="1412777"/>
          <a:ext cx="8352928"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065803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7509</TotalTime>
  <Words>1512</Words>
  <Application>Microsoft Macintosh PowerPoint</Application>
  <PresentationFormat>On-screen Show (4:3)</PresentationFormat>
  <Paragraphs>183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Perception</vt:lpstr>
      <vt:lpstr>Mise en oeuvre </vt:lpstr>
      <vt:lpstr>‘It ain’t over till it’s over’  … and even then, it’s not over either!</vt:lpstr>
      <vt:lpstr>Activitiés requises</vt:lpstr>
      <vt:lpstr>Planification et coordination</vt:lpstr>
      <vt:lpstr>‘Les cinq Q et le O’</vt:lpstr>
      <vt:lpstr>         Cadre pour l’action</vt:lpstr>
      <vt:lpstr>Améliorer les connaissances et les capacités</vt:lpstr>
      <vt:lpstr>Obstacles potentiels</vt:lpstr>
      <vt:lpstr>Surveillance et évaluation</vt:lpstr>
      <vt:lpstr>Conclusions</vt:lpstr>
      <vt:lpstr>Checklist</vt:lpstr>
    </vt:vector>
  </TitlesOfParts>
  <Company>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Rachel</cp:lastModifiedBy>
  <cp:revision>285</cp:revision>
  <dcterms:created xsi:type="dcterms:W3CDTF">2008-09-19T08:19:15Z</dcterms:created>
  <dcterms:modified xsi:type="dcterms:W3CDTF">2016-01-29T16:10:37Z</dcterms:modified>
</cp:coreProperties>
</file>